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29" r:id="rId3"/>
  </p:sldMasterIdLst>
  <p:notesMasterIdLst>
    <p:notesMasterId r:id="rId26"/>
  </p:notesMasterIdLst>
  <p:handoutMasterIdLst>
    <p:handoutMasterId r:id="rId27"/>
  </p:handoutMasterIdLst>
  <p:sldIdLst>
    <p:sldId id="492" r:id="rId4"/>
    <p:sldId id="504" r:id="rId5"/>
    <p:sldId id="505" r:id="rId6"/>
    <p:sldId id="508" r:id="rId7"/>
    <p:sldId id="509" r:id="rId8"/>
    <p:sldId id="510" r:id="rId9"/>
    <p:sldId id="511" r:id="rId10"/>
    <p:sldId id="512" r:id="rId11"/>
    <p:sldId id="513" r:id="rId12"/>
    <p:sldId id="515" r:id="rId13"/>
    <p:sldId id="516" r:id="rId14"/>
    <p:sldId id="517" r:id="rId15"/>
    <p:sldId id="518" r:id="rId16"/>
    <p:sldId id="519" r:id="rId17"/>
    <p:sldId id="520" r:id="rId18"/>
    <p:sldId id="522" r:id="rId19"/>
    <p:sldId id="523" r:id="rId20"/>
    <p:sldId id="524" r:id="rId21"/>
    <p:sldId id="525" r:id="rId22"/>
    <p:sldId id="526" r:id="rId23"/>
    <p:sldId id="527" r:id="rId24"/>
    <p:sldId id="501" r:id="rId25"/>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10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276255" cy="338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7733" y="1"/>
            <a:ext cx="4276254" cy="338143"/>
          </a:xfrm>
          <a:prstGeom prst="rect">
            <a:avLst/>
          </a:prstGeom>
        </p:spPr>
        <p:txBody>
          <a:bodyPr vert="horz" lIns="91440" tIns="45720" rIns="91440" bIns="45720" rtlCol="0"/>
          <a:lstStyle>
            <a:lvl1pPr algn="r">
              <a:defRPr sz="1200"/>
            </a:lvl1pPr>
          </a:lstStyle>
          <a:p>
            <a:fld id="{8965C8C3-EA36-40E1-9C0B-F677EE3390DB}" type="datetimeFigureOut">
              <a:rPr lang="en-US" smtClean="0"/>
              <a:t>11/16/2017</a:t>
            </a:fld>
            <a:endParaRPr lang="en-US"/>
          </a:p>
        </p:txBody>
      </p:sp>
      <p:sp>
        <p:nvSpPr>
          <p:cNvPr id="4" name="Footer Placeholder 3"/>
          <p:cNvSpPr>
            <a:spLocks noGrp="1"/>
          </p:cNvSpPr>
          <p:nvPr>
            <p:ph type="ftr" sz="quarter" idx="2"/>
          </p:nvPr>
        </p:nvSpPr>
        <p:spPr>
          <a:xfrm>
            <a:off x="2" y="6397621"/>
            <a:ext cx="4276255" cy="33814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7733" y="6397621"/>
            <a:ext cx="4276254" cy="338143"/>
          </a:xfrm>
          <a:prstGeom prst="rect">
            <a:avLst/>
          </a:prstGeom>
        </p:spPr>
        <p:txBody>
          <a:bodyPr vert="horz" lIns="91440" tIns="45720" rIns="91440" bIns="45720" rtlCol="0" anchor="b"/>
          <a:lstStyle>
            <a:lvl1pPr algn="r">
              <a:defRPr sz="1200"/>
            </a:lvl1pPr>
          </a:lstStyle>
          <a:p>
            <a:fld id="{05727D87-8C70-4B32-88BD-DE351B33B773}" type="slidenum">
              <a:rPr lang="en-US" smtClean="0"/>
              <a:t>‹#›</a:t>
            </a:fld>
            <a:endParaRPr lang="en-US"/>
          </a:p>
        </p:txBody>
      </p:sp>
    </p:spTree>
    <p:extLst>
      <p:ext uri="{BB962C8B-B14F-4D97-AF65-F5344CB8AC3E}">
        <p14:creationId xmlns:p14="http://schemas.microsoft.com/office/powerpoint/2010/main" val="104424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275403" cy="3379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629" y="0"/>
            <a:ext cx="4275403" cy="337958"/>
          </a:xfrm>
          <a:prstGeom prst="rect">
            <a:avLst/>
          </a:prstGeom>
        </p:spPr>
        <p:txBody>
          <a:bodyPr vert="horz" lIns="91440" tIns="45720" rIns="91440" bIns="45720" rtlCol="0"/>
          <a:lstStyle>
            <a:lvl1pPr algn="r">
              <a:defRPr sz="1200"/>
            </a:lvl1pPr>
          </a:lstStyle>
          <a:p>
            <a:fld id="{97D7CA44-DB88-4214-8E12-14707C9504A2}" type="datetimeFigureOut">
              <a:rPr lang="en-US" smtClean="0"/>
              <a:t>11/16/2017</a:t>
            </a:fld>
            <a:endParaRPr lang="en-US"/>
          </a:p>
        </p:txBody>
      </p:sp>
      <p:sp>
        <p:nvSpPr>
          <p:cNvPr id="4" name="Slide Image Placeholder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632" y="3241587"/>
            <a:ext cx="7893050" cy="26522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397807"/>
            <a:ext cx="4275403" cy="337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629" y="6397807"/>
            <a:ext cx="4275403" cy="337957"/>
          </a:xfrm>
          <a:prstGeom prst="rect">
            <a:avLst/>
          </a:prstGeom>
        </p:spPr>
        <p:txBody>
          <a:bodyPr vert="horz" lIns="91440" tIns="45720" rIns="91440" bIns="45720" rtlCol="0" anchor="b"/>
          <a:lstStyle>
            <a:lvl1pPr algn="r">
              <a:defRPr sz="1200"/>
            </a:lvl1pPr>
          </a:lstStyle>
          <a:p>
            <a:fld id="{10910457-072E-42EA-A455-B6F809C844F9}" type="slidenum">
              <a:rPr lang="en-US" smtClean="0"/>
              <a:t>‹#›</a:t>
            </a:fld>
            <a:endParaRPr lang="en-US"/>
          </a:p>
        </p:txBody>
      </p:sp>
    </p:spTree>
    <p:extLst>
      <p:ext uri="{BB962C8B-B14F-4D97-AF65-F5344CB8AC3E}">
        <p14:creationId xmlns:p14="http://schemas.microsoft.com/office/powerpoint/2010/main" val="341332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5263E7-3C45-4005-99B9-6B24925B8C0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269417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263E7-3C45-4005-99B9-6B24925B8C0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376313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263E7-3C45-4005-99B9-6B24925B8C0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3141444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6821BBF-1C8F-40DB-9AE8-7DE7FCB5A023}" type="slidenum">
              <a:rPr lang="en-GB"/>
              <a:pPr>
                <a:defRPr/>
              </a:pPr>
              <a:t>‹#›</a:t>
            </a:fld>
            <a:endParaRPr lang="en-GB"/>
          </a:p>
        </p:txBody>
      </p:sp>
    </p:spTree>
    <p:extLst>
      <p:ext uri="{BB962C8B-B14F-4D97-AF65-F5344CB8AC3E}">
        <p14:creationId xmlns:p14="http://schemas.microsoft.com/office/powerpoint/2010/main" val="249623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415"/>
          <a:stretch>
            <a:fillRect/>
          </a:stretch>
        </p:blipFill>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457200" y="1600200"/>
            <a:ext cx="8229600" cy="4525963"/>
          </a:xfrm>
          <a:prstGeom prst="rect">
            <a:avLst/>
          </a:prstGeom>
        </p:spPr>
        <p:txBody>
          <a:bodyPr/>
          <a:lstStyle>
            <a:lvl1pPr>
              <a:defRPr>
                <a:latin typeface="PF Square Sans Pro" panose="02000506040000020004" pitchFamily="2" charset="0"/>
              </a:defRPr>
            </a:lvl1pPr>
            <a:lvl2pPr>
              <a:defRPr>
                <a:latin typeface="PF Square Sans Pro" panose="02000506040000020004" pitchFamily="2" charset="0"/>
              </a:defRPr>
            </a:lvl2pPr>
            <a:lvl3pPr>
              <a:defRPr>
                <a:latin typeface="PF Square Sans Pro" panose="02000506040000020004" pitchFamily="2" charset="0"/>
              </a:defRPr>
            </a:lvl3pPr>
            <a:lvl4pPr>
              <a:defRPr>
                <a:latin typeface="PF Square Sans Pro" panose="02000506040000020004" pitchFamily="2" charset="0"/>
              </a:defRPr>
            </a:lvl4pPr>
            <a:lvl5pPr>
              <a:defRPr>
                <a:latin typeface="PF Square Sans Pro" panose="02000506040000020004" pitchFamily="2"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Заголовок 1"/>
          <p:cNvSpPr>
            <a:spLocks noGrp="1"/>
          </p:cNvSpPr>
          <p:nvPr>
            <p:ph type="title"/>
          </p:nvPr>
        </p:nvSpPr>
        <p:spPr>
          <a:xfrm>
            <a:off x="1043608" y="175015"/>
            <a:ext cx="6696744" cy="533803"/>
          </a:xfrm>
          <a:prstGeom prst="rect">
            <a:avLst/>
          </a:prstGeom>
        </p:spPr>
        <p:txBody>
          <a:bodyPr/>
          <a:lstStyle>
            <a:lvl1pPr>
              <a:defRPr sz="2600" b="1">
                <a:solidFill>
                  <a:schemeClr val="bg1">
                    <a:lumMod val="50000"/>
                  </a:schemeClr>
                </a:solidFill>
                <a:latin typeface="PF Square Sans Pro" panose="02000506040000020004" pitchFamily="2" charset="0"/>
              </a:defRPr>
            </a:lvl1pPr>
          </a:lstStyle>
          <a:p>
            <a:r>
              <a:rPr lang="ru-RU" dirty="0"/>
              <a:t>Образец заголовка</a:t>
            </a:r>
          </a:p>
        </p:txBody>
      </p:sp>
    </p:spTree>
    <p:extLst>
      <p:ext uri="{BB962C8B-B14F-4D97-AF65-F5344CB8AC3E}">
        <p14:creationId xmlns:p14="http://schemas.microsoft.com/office/powerpoint/2010/main" val="427179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pic>
        <p:nvPicPr>
          <p:cNvPr id="2" name="Рисунок 3"/>
          <p:cNvPicPr>
            <a:picLocks noChangeAspect="1"/>
          </p:cNvPicPr>
          <p:nvPr userDrawn="1"/>
        </p:nvPicPr>
        <p:blipFill>
          <a:blip r:embed="rId2">
            <a:extLst>
              <a:ext uri="{28A0092B-C50C-407E-A947-70E740481C1C}">
                <a14:useLocalDpi xmlns:a14="http://schemas.microsoft.com/office/drawing/2010/main" val="0"/>
              </a:ext>
            </a:extLst>
          </a:blip>
          <a:srcRect t="20515"/>
          <a:stretch>
            <a:fillRect/>
          </a:stretch>
        </p:blipFill>
        <p:spPr bwMode="auto">
          <a:xfrm>
            <a:off x="0" y="-4763"/>
            <a:ext cx="9144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001838"/>
            <a:ext cx="10715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2538" y="2001838"/>
            <a:ext cx="10715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6663" y="2001838"/>
            <a:ext cx="10715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759200" y="2001838"/>
            <a:ext cx="10715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13325" y="2001838"/>
            <a:ext cx="10715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одзаголовок 2"/>
          <p:cNvSpPr txBox="1">
            <a:spLocks/>
          </p:cNvSpPr>
          <p:nvPr userDrawn="1"/>
        </p:nvSpPr>
        <p:spPr>
          <a:xfrm>
            <a:off x="319088" y="3475038"/>
            <a:ext cx="8505825" cy="1106487"/>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sz="2400" b="1" dirty="0">
                <a:latin typeface="PF Square Sans Pro" panose="02000506040000020004" pitchFamily="2" charset="0"/>
                <a:cs typeface="Arial" panose="020B0604020202020204" pitchFamily="34" charset="0"/>
              </a:rPr>
              <a:t>U-LEAD </a:t>
            </a:r>
            <a:r>
              <a:rPr lang="uk-UA" sz="2400" b="1" dirty="0">
                <a:latin typeface="PF Square Sans Pro" panose="02000506040000020004" pitchFamily="2" charset="0"/>
                <a:cs typeface="Arial" panose="020B0604020202020204" pitchFamily="34" charset="0"/>
              </a:rPr>
              <a:t>з Європою:</a:t>
            </a:r>
          </a:p>
          <a:p>
            <a:pPr algn="l" fontAlgn="auto">
              <a:spcAft>
                <a:spcPts val="0"/>
              </a:spcAft>
              <a:defRPr/>
            </a:pPr>
            <a:r>
              <a:rPr lang="uk-UA" sz="2000" b="1" dirty="0">
                <a:latin typeface="PF Square Sans Pro" panose="02000506040000020004" pitchFamily="2" charset="0"/>
                <a:cs typeface="Arial" panose="020B0604020202020204" pitchFamily="34" charset="0"/>
              </a:rPr>
              <a:t>Програма для України з розширення прав і можливостей на місцевому рівні, підзвітності та розвитку</a:t>
            </a:r>
            <a:endParaRPr lang="ru-RU" sz="2000" b="1" dirty="0">
              <a:latin typeface="PF Square Sans Pro" panose="02000506040000020004" pitchFamily="2" charset="0"/>
              <a:cs typeface="Arial" panose="020B0604020202020204" pitchFamily="34" charset="0"/>
            </a:endParaRPr>
          </a:p>
          <a:p>
            <a:pPr algn="l" fontAlgn="auto">
              <a:spcAft>
                <a:spcPts val="0"/>
              </a:spcAft>
              <a:defRPr/>
            </a:pPr>
            <a:endParaRPr lang="ru-RU" sz="2000" b="1" dirty="0">
              <a:latin typeface="PF Square Sans Pro" panose="02000506040000020004" pitchFamily="2" charset="0"/>
              <a:cs typeface="Arial" panose="020B0604020202020204" pitchFamily="34" charset="0"/>
            </a:endParaRPr>
          </a:p>
        </p:txBody>
      </p:sp>
      <p:pic>
        <p:nvPicPr>
          <p:cNvPr id="9" name="Picture 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300788" y="2063750"/>
            <a:ext cx="2735262"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Номер слайда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4CB3A1D-CC23-480C-AA21-7DA3046375F4}" type="slidenum">
              <a:rPr lang="ru-RU" altLang="en-US"/>
              <a:pPr>
                <a:defRPr/>
              </a:pPr>
              <a:t>‹#›</a:t>
            </a:fld>
            <a:endParaRPr lang="ru-RU" altLang="en-US"/>
          </a:p>
        </p:txBody>
      </p:sp>
    </p:spTree>
    <p:extLst>
      <p:ext uri="{BB962C8B-B14F-4D97-AF65-F5344CB8AC3E}">
        <p14:creationId xmlns:p14="http://schemas.microsoft.com/office/powerpoint/2010/main" val="1759808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Только заголовок">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1057" t="13013" r="409" b="1382"/>
          <a:stretch>
            <a:fillRect/>
          </a:stretch>
        </p:blipFill>
        <p:spPr bwMode="auto">
          <a:xfrm>
            <a:off x="0" y="884238"/>
            <a:ext cx="91440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l="415"/>
          <a:stretch>
            <a:fillRect/>
          </a:stretch>
        </p:blipFill>
        <p:spPr bwMode="auto">
          <a:xfrm>
            <a:off x="0" y="0"/>
            <a:ext cx="914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Объект 2"/>
          <p:cNvSpPr>
            <a:spLocks noGrp="1"/>
          </p:cNvSpPr>
          <p:nvPr>
            <p:ph idx="1"/>
          </p:nvPr>
        </p:nvSpPr>
        <p:spPr>
          <a:xfrm>
            <a:off x="457200" y="1268760"/>
            <a:ext cx="8229600" cy="4525963"/>
          </a:xfrm>
          <a:prstGeom prst="rect">
            <a:avLst/>
          </a:prstGeom>
        </p:spPr>
        <p:txBody>
          <a:bodyPr/>
          <a:lstStyle>
            <a:lvl1pPr marL="0" indent="0" algn="ctr">
              <a:buNone/>
              <a:defRPr>
                <a:solidFill>
                  <a:schemeClr val="bg1">
                    <a:lumMod val="50000"/>
                  </a:schemeClr>
                </a:solidFill>
                <a:latin typeface="PF Square Sans Pro" panose="02000506040000020004" pitchFamily="2" charset="0"/>
              </a:defRPr>
            </a:lvl1pPr>
            <a:lvl2pPr marL="457200" indent="0" algn="ctr">
              <a:buNone/>
              <a:defRPr>
                <a:latin typeface="PF Square Sans Pro" panose="02000506040000020004" pitchFamily="2" charset="0"/>
              </a:defRPr>
            </a:lvl2pPr>
            <a:lvl3pPr marL="914400" indent="0" algn="ctr">
              <a:buNone/>
              <a:defRPr>
                <a:latin typeface="PF Square Sans Pro" panose="02000506040000020004" pitchFamily="2" charset="0"/>
              </a:defRPr>
            </a:lvl3pPr>
            <a:lvl4pPr marL="1371600" indent="0" algn="ctr">
              <a:buNone/>
              <a:defRPr>
                <a:latin typeface="PF Square Sans Pro" panose="02000506040000020004" pitchFamily="2" charset="0"/>
              </a:defRPr>
            </a:lvl4pPr>
            <a:lvl5pPr marL="1828800" indent="0" algn="ctr">
              <a:buNone/>
              <a:defRPr>
                <a:latin typeface="PF Square Sans Pro" panose="02000506040000020004" pitchFamily="2" charset="0"/>
              </a:defRPr>
            </a:lvl5pPr>
          </a:lstStyle>
          <a:p>
            <a:pPr lvl="0"/>
            <a:r>
              <a:rPr lang="en-US" dirty="0"/>
              <a:t>Образец текста</a:t>
            </a:r>
          </a:p>
        </p:txBody>
      </p:sp>
    </p:spTree>
    <p:extLst>
      <p:ext uri="{BB962C8B-B14F-4D97-AF65-F5344CB8AC3E}">
        <p14:creationId xmlns:p14="http://schemas.microsoft.com/office/powerpoint/2010/main" val="290091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degrad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41338"/>
            <a:ext cx="91440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ond_courbe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ilet_bleu"/>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6002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arte_fina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72400" y="0"/>
            <a:ext cx="13716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userDrawn="1"/>
        </p:nvSpPr>
        <p:spPr bwMode="auto">
          <a:xfrm>
            <a:off x="6324600" y="228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spcBef>
                <a:spcPct val="50000"/>
              </a:spcBef>
              <a:defRPr>
                <a:solidFill>
                  <a:schemeClr val="bg1"/>
                </a:solidFill>
                <a:latin typeface="Myriad Pro Light"/>
              </a:defRPr>
            </a:lvl1pPr>
            <a:lvl2pPr marL="742950" indent="-285750" algn="r">
              <a:spcBef>
                <a:spcPct val="50000"/>
              </a:spcBef>
              <a:defRPr>
                <a:solidFill>
                  <a:schemeClr val="bg1"/>
                </a:solidFill>
                <a:latin typeface="Myriad Pro Light"/>
              </a:defRPr>
            </a:lvl2pPr>
            <a:lvl3pPr marL="1143000" indent="-228600" algn="r">
              <a:spcBef>
                <a:spcPct val="50000"/>
              </a:spcBef>
              <a:defRPr>
                <a:solidFill>
                  <a:schemeClr val="bg1"/>
                </a:solidFill>
                <a:latin typeface="Myriad Pro Light"/>
              </a:defRPr>
            </a:lvl3pPr>
            <a:lvl4pPr marL="1600200" indent="-228600" algn="r">
              <a:spcBef>
                <a:spcPct val="50000"/>
              </a:spcBef>
              <a:defRPr>
                <a:solidFill>
                  <a:schemeClr val="bg1"/>
                </a:solidFill>
                <a:latin typeface="Myriad Pro Light"/>
              </a:defRPr>
            </a:lvl4pPr>
            <a:lvl5pPr marL="2057400" indent="-228600" algn="r">
              <a:spcBef>
                <a:spcPct val="50000"/>
              </a:spcBef>
              <a:defRPr>
                <a:solidFill>
                  <a:schemeClr val="bg1"/>
                </a:solidFill>
                <a:latin typeface="Myriad Pro Light"/>
              </a:defRPr>
            </a:lvl5pPr>
            <a:lvl6pPr marL="2514600" indent="-228600" algn="r" eaLnBrk="0" fontAlgn="base" hangingPunct="0">
              <a:spcBef>
                <a:spcPct val="50000"/>
              </a:spcBef>
              <a:spcAft>
                <a:spcPct val="0"/>
              </a:spcAft>
              <a:defRPr>
                <a:solidFill>
                  <a:schemeClr val="bg1"/>
                </a:solidFill>
                <a:latin typeface="Myriad Pro Light"/>
              </a:defRPr>
            </a:lvl6pPr>
            <a:lvl7pPr marL="2971800" indent="-228600" algn="r" eaLnBrk="0" fontAlgn="base" hangingPunct="0">
              <a:spcBef>
                <a:spcPct val="50000"/>
              </a:spcBef>
              <a:spcAft>
                <a:spcPct val="0"/>
              </a:spcAft>
              <a:defRPr>
                <a:solidFill>
                  <a:schemeClr val="bg1"/>
                </a:solidFill>
                <a:latin typeface="Myriad Pro Light"/>
              </a:defRPr>
            </a:lvl7pPr>
            <a:lvl8pPr marL="3429000" indent="-228600" algn="r" eaLnBrk="0" fontAlgn="base" hangingPunct="0">
              <a:spcBef>
                <a:spcPct val="50000"/>
              </a:spcBef>
              <a:spcAft>
                <a:spcPct val="0"/>
              </a:spcAft>
              <a:defRPr>
                <a:solidFill>
                  <a:schemeClr val="bg1"/>
                </a:solidFill>
                <a:latin typeface="Myriad Pro Light"/>
              </a:defRPr>
            </a:lvl8pPr>
            <a:lvl9pPr marL="3886200" indent="-228600" algn="r" eaLnBrk="0" fontAlgn="base" hangingPunct="0">
              <a:spcBef>
                <a:spcPct val="50000"/>
              </a:spcBef>
              <a:spcAft>
                <a:spcPct val="0"/>
              </a:spcAft>
              <a:defRPr>
                <a:solidFill>
                  <a:schemeClr val="bg1"/>
                </a:solidFill>
                <a:latin typeface="Myriad Pro Light"/>
              </a:defRPr>
            </a:lvl9pPr>
          </a:lstStyle>
          <a:p>
            <a:pPr algn="l" fontAlgn="base">
              <a:spcAft>
                <a:spcPct val="0"/>
              </a:spcAft>
              <a:defRPr/>
            </a:pPr>
            <a:endParaRPr lang="en-GB" altLang="en-US">
              <a:solidFill>
                <a:srgbClr val="000000"/>
              </a:solidFill>
              <a:latin typeface="Arial" panose="020B0604020202020204" pitchFamily="34" charset="0"/>
              <a:cs typeface="Arial" panose="020B0604020202020204" pitchFamily="34" charset="0"/>
            </a:endParaRPr>
          </a:p>
        </p:txBody>
      </p:sp>
      <p:pic>
        <p:nvPicPr>
          <p:cNvPr id="8" name="Picture 14" descr="courb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938213"/>
            <a:ext cx="9296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userDrawn="1"/>
        </p:nvSpPr>
        <p:spPr bwMode="auto">
          <a:xfrm>
            <a:off x="8528050" y="6332538"/>
            <a:ext cx="463550" cy="366712"/>
          </a:xfrm>
          <a:prstGeom prst="rect">
            <a:avLst/>
          </a:prstGeom>
          <a:noFill/>
          <a:ln w="9525">
            <a:noFill/>
            <a:miter lim="800000"/>
            <a:headEnd/>
            <a:tailEnd/>
          </a:ln>
          <a:effectLst/>
        </p:spPr>
        <p:txBody>
          <a:bodyPr wrap="none">
            <a:spAutoFit/>
          </a:bodyPr>
          <a:lstStyle>
            <a:lvl1pPr eaLnBrk="0" hangingPunct="0">
              <a:defRPr>
                <a:solidFill>
                  <a:schemeClr val="bg1"/>
                </a:solidFill>
                <a:latin typeface="Myriad Pro Light"/>
              </a:defRPr>
            </a:lvl1pPr>
            <a:lvl2pPr marL="742950" indent="-285750" eaLnBrk="0" hangingPunct="0">
              <a:defRPr>
                <a:solidFill>
                  <a:schemeClr val="bg1"/>
                </a:solidFill>
                <a:latin typeface="Myriad Pro Light"/>
              </a:defRPr>
            </a:lvl2pPr>
            <a:lvl3pPr marL="1143000" indent="-228600" eaLnBrk="0" hangingPunct="0">
              <a:defRPr>
                <a:solidFill>
                  <a:schemeClr val="bg1"/>
                </a:solidFill>
                <a:latin typeface="Myriad Pro Light"/>
              </a:defRPr>
            </a:lvl3pPr>
            <a:lvl4pPr marL="1600200" indent="-228600" eaLnBrk="0" hangingPunct="0">
              <a:defRPr>
                <a:solidFill>
                  <a:schemeClr val="bg1"/>
                </a:solidFill>
                <a:latin typeface="Myriad Pro Light"/>
              </a:defRPr>
            </a:lvl4pPr>
            <a:lvl5pPr marL="2057400" indent="-228600" eaLnBrk="0" hangingPunct="0">
              <a:defRPr>
                <a:solidFill>
                  <a:schemeClr val="bg1"/>
                </a:solidFill>
                <a:latin typeface="Myriad Pro Light"/>
              </a:defRPr>
            </a:lvl5pPr>
            <a:lvl6pPr marL="2514600" indent="-228600" algn="r" eaLnBrk="0" fontAlgn="base" hangingPunct="0">
              <a:spcBef>
                <a:spcPct val="50000"/>
              </a:spcBef>
              <a:spcAft>
                <a:spcPct val="0"/>
              </a:spcAft>
              <a:defRPr>
                <a:solidFill>
                  <a:schemeClr val="bg1"/>
                </a:solidFill>
                <a:latin typeface="Myriad Pro Light"/>
              </a:defRPr>
            </a:lvl6pPr>
            <a:lvl7pPr marL="2971800" indent="-228600" algn="r" eaLnBrk="0" fontAlgn="base" hangingPunct="0">
              <a:spcBef>
                <a:spcPct val="50000"/>
              </a:spcBef>
              <a:spcAft>
                <a:spcPct val="0"/>
              </a:spcAft>
              <a:defRPr>
                <a:solidFill>
                  <a:schemeClr val="bg1"/>
                </a:solidFill>
                <a:latin typeface="Myriad Pro Light"/>
              </a:defRPr>
            </a:lvl7pPr>
            <a:lvl8pPr marL="3429000" indent="-228600" algn="r" eaLnBrk="0" fontAlgn="base" hangingPunct="0">
              <a:spcBef>
                <a:spcPct val="50000"/>
              </a:spcBef>
              <a:spcAft>
                <a:spcPct val="0"/>
              </a:spcAft>
              <a:defRPr>
                <a:solidFill>
                  <a:schemeClr val="bg1"/>
                </a:solidFill>
                <a:latin typeface="Myriad Pro Light"/>
              </a:defRPr>
            </a:lvl8pPr>
            <a:lvl9pPr marL="3886200" indent="-228600" algn="r" eaLnBrk="0" fontAlgn="base" hangingPunct="0">
              <a:spcBef>
                <a:spcPct val="50000"/>
              </a:spcBef>
              <a:spcAft>
                <a:spcPct val="0"/>
              </a:spcAft>
              <a:defRPr>
                <a:solidFill>
                  <a:schemeClr val="bg1"/>
                </a:solidFill>
                <a:latin typeface="Myriad Pro Light"/>
              </a:defRPr>
            </a:lvl9pPr>
          </a:lstStyle>
          <a:p>
            <a:pPr eaLnBrk="1" fontAlgn="base" hangingPunct="1">
              <a:spcBef>
                <a:spcPct val="0"/>
              </a:spcBef>
              <a:spcAft>
                <a:spcPct val="0"/>
              </a:spcAft>
              <a:defRPr/>
            </a:pPr>
            <a:fld id="{D17D3EA3-11FF-473C-A57F-76E1ED9CE5A2}" type="slidenum">
              <a:rPr lang="en-US" altLang="en-US" smtClean="0">
                <a:solidFill>
                  <a:srgbClr val="16489F"/>
                </a:solidFill>
                <a:latin typeface="Myriad Pro" pitchFamily="32" charset="0"/>
                <a:cs typeface="Arial" panose="020B0604020202020204" pitchFamily="34" charset="0"/>
              </a:rPr>
              <a:pPr eaLnBrk="1" fontAlgn="base" hangingPunct="1">
                <a:spcBef>
                  <a:spcPct val="0"/>
                </a:spcBef>
                <a:spcAft>
                  <a:spcPct val="0"/>
                </a:spcAft>
                <a:defRPr/>
              </a:pPr>
              <a:t>‹#›</a:t>
            </a:fld>
            <a:endParaRPr lang="en-US" altLang="en-US">
              <a:solidFill>
                <a:srgbClr val="16489F"/>
              </a:solidFill>
              <a:latin typeface="Myriad Pro" pitchFamily="32" charset="0"/>
              <a:cs typeface="Arial" panose="020B0604020202020204" pitchFamily="34" charset="0"/>
            </a:endParaRPr>
          </a:p>
        </p:txBody>
      </p:sp>
      <p:sp>
        <p:nvSpPr>
          <p:cNvPr id="10" name="Text Box 17"/>
          <p:cNvSpPr txBox="1">
            <a:spLocks noChangeArrowheads="1"/>
          </p:cNvSpPr>
          <p:nvPr userDrawn="1"/>
        </p:nvSpPr>
        <p:spPr bwMode="auto">
          <a:xfrm>
            <a:off x="2743200" y="228600"/>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spcBef>
                <a:spcPct val="50000"/>
              </a:spcBef>
              <a:defRPr>
                <a:solidFill>
                  <a:schemeClr val="bg1"/>
                </a:solidFill>
                <a:latin typeface="Myriad Pro Light"/>
              </a:defRPr>
            </a:lvl1pPr>
            <a:lvl2pPr marL="742950" indent="-285750" algn="r">
              <a:spcBef>
                <a:spcPct val="50000"/>
              </a:spcBef>
              <a:defRPr>
                <a:solidFill>
                  <a:schemeClr val="bg1"/>
                </a:solidFill>
                <a:latin typeface="Myriad Pro Light"/>
              </a:defRPr>
            </a:lvl2pPr>
            <a:lvl3pPr marL="1143000" indent="-228600" algn="r">
              <a:spcBef>
                <a:spcPct val="50000"/>
              </a:spcBef>
              <a:defRPr>
                <a:solidFill>
                  <a:schemeClr val="bg1"/>
                </a:solidFill>
                <a:latin typeface="Myriad Pro Light"/>
              </a:defRPr>
            </a:lvl3pPr>
            <a:lvl4pPr marL="1600200" indent="-228600" algn="r">
              <a:spcBef>
                <a:spcPct val="50000"/>
              </a:spcBef>
              <a:defRPr>
                <a:solidFill>
                  <a:schemeClr val="bg1"/>
                </a:solidFill>
                <a:latin typeface="Myriad Pro Light"/>
              </a:defRPr>
            </a:lvl4pPr>
            <a:lvl5pPr marL="2057400" indent="-228600" algn="r">
              <a:spcBef>
                <a:spcPct val="50000"/>
              </a:spcBef>
              <a:defRPr>
                <a:solidFill>
                  <a:schemeClr val="bg1"/>
                </a:solidFill>
                <a:latin typeface="Myriad Pro Light"/>
              </a:defRPr>
            </a:lvl5pPr>
            <a:lvl6pPr marL="2514600" indent="-228600" algn="r" eaLnBrk="0" fontAlgn="base" hangingPunct="0">
              <a:spcBef>
                <a:spcPct val="50000"/>
              </a:spcBef>
              <a:spcAft>
                <a:spcPct val="0"/>
              </a:spcAft>
              <a:defRPr>
                <a:solidFill>
                  <a:schemeClr val="bg1"/>
                </a:solidFill>
                <a:latin typeface="Myriad Pro Light"/>
              </a:defRPr>
            </a:lvl6pPr>
            <a:lvl7pPr marL="2971800" indent="-228600" algn="r" eaLnBrk="0" fontAlgn="base" hangingPunct="0">
              <a:spcBef>
                <a:spcPct val="50000"/>
              </a:spcBef>
              <a:spcAft>
                <a:spcPct val="0"/>
              </a:spcAft>
              <a:defRPr>
                <a:solidFill>
                  <a:schemeClr val="bg1"/>
                </a:solidFill>
                <a:latin typeface="Myriad Pro Light"/>
              </a:defRPr>
            </a:lvl7pPr>
            <a:lvl8pPr marL="3429000" indent="-228600" algn="r" eaLnBrk="0" fontAlgn="base" hangingPunct="0">
              <a:spcBef>
                <a:spcPct val="50000"/>
              </a:spcBef>
              <a:spcAft>
                <a:spcPct val="0"/>
              </a:spcAft>
              <a:defRPr>
                <a:solidFill>
                  <a:schemeClr val="bg1"/>
                </a:solidFill>
                <a:latin typeface="Myriad Pro Light"/>
              </a:defRPr>
            </a:lvl8pPr>
            <a:lvl9pPr marL="3886200" indent="-228600" algn="r" eaLnBrk="0" fontAlgn="base" hangingPunct="0">
              <a:spcBef>
                <a:spcPct val="50000"/>
              </a:spcBef>
              <a:spcAft>
                <a:spcPct val="0"/>
              </a:spcAft>
              <a:defRPr>
                <a:solidFill>
                  <a:schemeClr val="bg1"/>
                </a:solidFill>
                <a:latin typeface="Myriad Pro Light"/>
              </a:defRPr>
            </a:lvl9pPr>
          </a:lstStyle>
          <a:p>
            <a:pPr fontAlgn="base">
              <a:spcAft>
                <a:spcPct val="0"/>
              </a:spcAft>
              <a:defRPr/>
            </a:pPr>
            <a:endParaRPr lang="en-GB" altLang="en-US" sz="2000">
              <a:solidFill>
                <a:srgbClr val="FFFFFF"/>
              </a:solidFill>
              <a:latin typeface="Myriad Pro Light Cond"/>
              <a:cs typeface="Arial" panose="020B0604020202020204" pitchFamily="34" charset="0"/>
            </a:endParaRPr>
          </a:p>
        </p:txBody>
      </p:sp>
      <p:pic>
        <p:nvPicPr>
          <p:cNvPr id="11" name="Picture 19" descr="EN.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4800" y="381000"/>
            <a:ext cx="19018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1" name="Rectangle 9"/>
          <p:cNvSpPr>
            <a:spLocks noGrp="1" noChangeArrowheads="1"/>
          </p:cNvSpPr>
          <p:nvPr>
            <p:ph type="ctrTitle"/>
          </p:nvPr>
        </p:nvSpPr>
        <p:spPr>
          <a:xfrm>
            <a:off x="685800" y="2587625"/>
            <a:ext cx="7772400" cy="1470025"/>
          </a:xfrm>
        </p:spPr>
        <p:txBody>
          <a:bodyPr/>
          <a:lstStyle>
            <a:lvl1pPr algn="ctr">
              <a:defRPr sz="6000"/>
            </a:lvl1pPr>
          </a:lstStyle>
          <a:p>
            <a:r>
              <a:rPr lang="en-US"/>
              <a:t>Click to edit Master title style</a:t>
            </a:r>
          </a:p>
        </p:txBody>
      </p:sp>
    </p:spTree>
    <p:extLst>
      <p:ext uri="{BB962C8B-B14F-4D97-AF65-F5344CB8AC3E}">
        <p14:creationId xmlns:p14="http://schemas.microsoft.com/office/powerpoint/2010/main" val="710610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85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2059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44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5263E7-3C45-4005-99B9-6B24925B8C0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479117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012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3808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51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9476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28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712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0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286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949"/>
          <p:cNvSpPr>
            <a:spLocks noChangeArrowheads="1"/>
          </p:cNvSpPr>
          <p:nvPr userDrawn="1"/>
        </p:nvSpPr>
        <p:spPr bwMode="gray">
          <a:xfrm>
            <a:off x="0" y="1341438"/>
            <a:ext cx="9144000" cy="5516562"/>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fontAlgn="base" hangingPunct="1">
              <a:lnSpc>
                <a:spcPct val="80000"/>
              </a:lnSpc>
              <a:spcBef>
                <a:spcPct val="50000"/>
              </a:spcBef>
              <a:spcAft>
                <a:spcPct val="0"/>
              </a:spcAft>
              <a:buFontTx/>
              <a:buChar char="•"/>
              <a:defRPr/>
            </a:pPr>
            <a:endParaRPr lang="en-GB" altLang="en-US">
              <a:solidFill>
                <a:srgbClr val="000000"/>
              </a:solidFill>
            </a:endParaRPr>
          </a:p>
        </p:txBody>
      </p:sp>
      <p:sp>
        <p:nvSpPr>
          <p:cNvPr id="5" name="Rectangle 957"/>
          <p:cNvSpPr>
            <a:spLocks noChangeArrowheads="1"/>
          </p:cNvSpPr>
          <p:nvPr userDrawn="1"/>
        </p:nvSpPr>
        <p:spPr bwMode="gray">
          <a:xfrm>
            <a:off x="4211638" y="6453188"/>
            <a:ext cx="792162" cy="404812"/>
          </a:xfrm>
          <a:prstGeom prst="rect">
            <a:avLst/>
          </a:prstGeom>
          <a:solidFill>
            <a:srgbClr val="EE8133"/>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fontAlgn="base" hangingPunct="1">
              <a:lnSpc>
                <a:spcPct val="80000"/>
              </a:lnSpc>
              <a:spcBef>
                <a:spcPct val="50000"/>
              </a:spcBef>
              <a:spcAft>
                <a:spcPct val="0"/>
              </a:spcAft>
              <a:buFontTx/>
              <a:buChar char="•"/>
              <a:defRPr/>
            </a:pPr>
            <a:endParaRPr lang="en-GB" altLang="en-US">
              <a:solidFill>
                <a:srgbClr val="000000"/>
              </a:solidFill>
            </a:endParaRPr>
          </a:p>
        </p:txBody>
      </p:sp>
      <p:sp>
        <p:nvSpPr>
          <p:cNvPr id="6" name="Rectangle 1034"/>
          <p:cNvSpPr>
            <a:spLocks noChangeArrowheads="1"/>
          </p:cNvSpPr>
          <p:nvPr userDrawn="1"/>
        </p:nvSpPr>
        <p:spPr bwMode="gray">
          <a:xfrm>
            <a:off x="4211638" y="6453188"/>
            <a:ext cx="7921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r>
              <a:rPr lang="en-GB" altLang="en-US" sz="900" i="1">
                <a:solidFill>
                  <a:srgbClr val="FFFFFF"/>
                </a:solidFill>
                <a:latin typeface="Verdana" panose="020B0604030504040204" pitchFamily="34" charset="0"/>
              </a:rPr>
              <a:t>Cohesion Policy</a:t>
            </a:r>
          </a:p>
        </p:txBody>
      </p:sp>
      <p:sp>
        <p:nvSpPr>
          <p:cNvPr id="7" name="Rectangle 1036"/>
          <p:cNvSpPr>
            <a:spLocks noChangeArrowheads="1"/>
          </p:cNvSpPr>
          <p:nvPr userDrawn="1"/>
        </p:nvSpPr>
        <p:spPr bwMode="gray">
          <a:xfrm>
            <a:off x="0" y="1341438"/>
            <a:ext cx="4211638" cy="5516562"/>
          </a:xfrm>
          <a:prstGeom prst="rect">
            <a:avLst/>
          </a:prstGeom>
          <a:solidFill>
            <a:schemeClr val="tx2">
              <a:alpha val="25098"/>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80000"/>
              </a:lnSpc>
              <a:spcBef>
                <a:spcPct val="5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fontAlgn="base" hangingPunct="1">
              <a:lnSpc>
                <a:spcPct val="80000"/>
              </a:lnSpc>
              <a:spcBef>
                <a:spcPct val="50000"/>
              </a:spcBef>
              <a:spcAft>
                <a:spcPct val="0"/>
              </a:spcAft>
              <a:buFontTx/>
              <a:buChar char="•"/>
              <a:defRPr/>
            </a:pPr>
            <a:endParaRPr lang="en-GB" altLang="en-US">
              <a:solidFill>
                <a:srgbClr val="000000"/>
              </a:solidFill>
            </a:endParaRPr>
          </a:p>
        </p:txBody>
      </p:sp>
      <p:grpSp>
        <p:nvGrpSpPr>
          <p:cNvPr id="8" name="Group 1111"/>
          <p:cNvGrpSpPr>
            <a:grpSpLocks/>
          </p:cNvGrpSpPr>
          <p:nvPr userDrawn="1"/>
        </p:nvGrpSpPr>
        <p:grpSpPr bwMode="auto">
          <a:xfrm>
            <a:off x="3832225" y="431800"/>
            <a:ext cx="1844675" cy="1281113"/>
            <a:chOff x="2414" y="272"/>
            <a:chExt cx="1162" cy="807"/>
          </a:xfrm>
        </p:grpSpPr>
        <p:sp>
          <p:nvSpPr>
            <p:cNvPr id="9" name="Freeform 1112"/>
            <p:cNvSpPr>
              <a:spLocks/>
            </p:cNvSpPr>
            <p:nvPr userDrawn="1"/>
          </p:nvSpPr>
          <p:spPr bwMode="gray">
            <a:xfrm>
              <a:off x="2414" y="273"/>
              <a:ext cx="571" cy="211"/>
            </a:xfrm>
            <a:custGeom>
              <a:avLst/>
              <a:gdLst>
                <a:gd name="T0" fmla="*/ 0 w 1737"/>
                <a:gd name="T1" fmla="*/ 0 h 640"/>
                <a:gd name="T2" fmla="*/ 0 w 1737"/>
                <a:gd name="T3" fmla="*/ 0 h 640"/>
                <a:gd name="T4" fmla="*/ 0 w 1737"/>
                <a:gd name="T5" fmla="*/ 0 h 640"/>
                <a:gd name="T6" fmla="*/ 0 w 1737"/>
                <a:gd name="T7" fmla="*/ 0 h 640"/>
                <a:gd name="T8" fmla="*/ 0 w 1737"/>
                <a:gd name="T9" fmla="*/ 0 h 640"/>
                <a:gd name="T10" fmla="*/ 0 w 1737"/>
                <a:gd name="T11" fmla="*/ 0 h 640"/>
                <a:gd name="T12" fmla="*/ 0 w 1737"/>
                <a:gd name="T13" fmla="*/ 0 h 640"/>
                <a:gd name="T14" fmla="*/ 0 w 1737"/>
                <a:gd name="T15" fmla="*/ 0 h 640"/>
                <a:gd name="T16" fmla="*/ 0 w 1737"/>
                <a:gd name="T17" fmla="*/ 0 h 640"/>
                <a:gd name="T18" fmla="*/ 0 w 1737"/>
                <a:gd name="T19" fmla="*/ 0 h 640"/>
                <a:gd name="T20" fmla="*/ 0 w 1737"/>
                <a:gd name="T21" fmla="*/ 0 h 640"/>
                <a:gd name="T22" fmla="*/ 0 w 1737"/>
                <a:gd name="T23" fmla="*/ 0 h 640"/>
                <a:gd name="T24" fmla="*/ 0 w 1737"/>
                <a:gd name="T25" fmla="*/ 0 h 640"/>
                <a:gd name="T26" fmla="*/ 0 w 1737"/>
                <a:gd name="T27" fmla="*/ 0 h 640"/>
                <a:gd name="T28" fmla="*/ 0 w 1737"/>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0" name="Freeform 1113"/>
            <p:cNvSpPr>
              <a:spLocks/>
            </p:cNvSpPr>
            <p:nvPr userDrawn="1"/>
          </p:nvSpPr>
          <p:spPr bwMode="gray">
            <a:xfrm>
              <a:off x="2414" y="320"/>
              <a:ext cx="571" cy="194"/>
            </a:xfrm>
            <a:custGeom>
              <a:avLst/>
              <a:gdLst>
                <a:gd name="T0" fmla="*/ 0 w 1737"/>
                <a:gd name="T1" fmla="*/ 0 h 591"/>
                <a:gd name="T2" fmla="*/ 0 w 1737"/>
                <a:gd name="T3" fmla="*/ 0 h 591"/>
                <a:gd name="T4" fmla="*/ 0 w 1737"/>
                <a:gd name="T5" fmla="*/ 0 h 591"/>
                <a:gd name="T6" fmla="*/ 0 w 1737"/>
                <a:gd name="T7" fmla="*/ 0 h 591"/>
                <a:gd name="T8" fmla="*/ 0 w 1737"/>
                <a:gd name="T9" fmla="*/ 0 h 591"/>
                <a:gd name="T10" fmla="*/ 0 w 1737"/>
                <a:gd name="T11" fmla="*/ 0 h 591"/>
                <a:gd name="T12" fmla="*/ 0 w 1737"/>
                <a:gd name="T13" fmla="*/ 0 h 591"/>
                <a:gd name="T14" fmla="*/ 0 w 1737"/>
                <a:gd name="T15" fmla="*/ 0 h 591"/>
                <a:gd name="T16" fmla="*/ 0 w 1737"/>
                <a:gd name="T17" fmla="*/ 0 h 591"/>
                <a:gd name="T18" fmla="*/ 0 w 1737"/>
                <a:gd name="T19" fmla="*/ 0 h 591"/>
                <a:gd name="T20" fmla="*/ 0 w 1737"/>
                <a:gd name="T21" fmla="*/ 0 h 591"/>
                <a:gd name="T22" fmla="*/ 0 w 1737"/>
                <a:gd name="T23" fmla="*/ 0 h 591"/>
                <a:gd name="T24" fmla="*/ 0 w 1737"/>
                <a:gd name="T25" fmla="*/ 0 h 591"/>
                <a:gd name="T26" fmla="*/ 0 w 1737"/>
                <a:gd name="T27" fmla="*/ 0 h 591"/>
                <a:gd name="T28" fmla="*/ 0 w 1737"/>
                <a:gd name="T29" fmla="*/ 0 h 591"/>
                <a:gd name="T30" fmla="*/ 0 w 1737"/>
                <a:gd name="T31" fmla="*/ 0 h 591"/>
                <a:gd name="T32" fmla="*/ 0 w 1737"/>
                <a:gd name="T33" fmla="*/ 0 h 591"/>
                <a:gd name="T34" fmla="*/ 0 w 1737"/>
                <a:gd name="T35" fmla="*/ 0 h 5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1" name="Freeform 1114"/>
            <p:cNvSpPr>
              <a:spLocks/>
            </p:cNvSpPr>
            <p:nvPr userDrawn="1"/>
          </p:nvSpPr>
          <p:spPr bwMode="gray">
            <a:xfrm>
              <a:off x="2414" y="367"/>
              <a:ext cx="571" cy="177"/>
            </a:xfrm>
            <a:custGeom>
              <a:avLst/>
              <a:gdLst>
                <a:gd name="T0" fmla="*/ 0 w 1737"/>
                <a:gd name="T1" fmla="*/ 0 h 536"/>
                <a:gd name="T2" fmla="*/ 0 w 1737"/>
                <a:gd name="T3" fmla="*/ 0 h 536"/>
                <a:gd name="T4" fmla="*/ 0 w 1737"/>
                <a:gd name="T5" fmla="*/ 0 h 536"/>
                <a:gd name="T6" fmla="*/ 0 w 1737"/>
                <a:gd name="T7" fmla="*/ 0 h 536"/>
                <a:gd name="T8" fmla="*/ 0 w 1737"/>
                <a:gd name="T9" fmla="*/ 0 h 536"/>
                <a:gd name="T10" fmla="*/ 0 w 1737"/>
                <a:gd name="T11" fmla="*/ 0 h 536"/>
                <a:gd name="T12" fmla="*/ 0 w 1737"/>
                <a:gd name="T13" fmla="*/ 0 h 536"/>
                <a:gd name="T14" fmla="*/ 0 w 1737"/>
                <a:gd name="T15" fmla="*/ 0 h 536"/>
                <a:gd name="T16" fmla="*/ 0 w 1737"/>
                <a:gd name="T17" fmla="*/ 0 h 536"/>
                <a:gd name="T18" fmla="*/ 0 w 1737"/>
                <a:gd name="T19" fmla="*/ 0 h 536"/>
                <a:gd name="T20" fmla="*/ 0 w 1737"/>
                <a:gd name="T21" fmla="*/ 0 h 536"/>
                <a:gd name="T22" fmla="*/ 0 w 1737"/>
                <a:gd name="T23" fmla="*/ 0 h 536"/>
                <a:gd name="T24" fmla="*/ 0 w 1737"/>
                <a:gd name="T25" fmla="*/ 0 h 536"/>
                <a:gd name="T26" fmla="*/ 0 w 1737"/>
                <a:gd name="T27" fmla="*/ 0 h 536"/>
                <a:gd name="T28" fmla="*/ 0 w 1737"/>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2" name="Freeform 1115"/>
            <p:cNvSpPr>
              <a:spLocks/>
            </p:cNvSpPr>
            <p:nvPr userDrawn="1"/>
          </p:nvSpPr>
          <p:spPr bwMode="gray">
            <a:xfrm>
              <a:off x="2414" y="461"/>
              <a:ext cx="571" cy="143"/>
            </a:xfrm>
            <a:custGeom>
              <a:avLst/>
              <a:gdLst>
                <a:gd name="T0" fmla="*/ 0 w 1737"/>
                <a:gd name="T1" fmla="*/ 0 h 435"/>
                <a:gd name="T2" fmla="*/ 0 w 1737"/>
                <a:gd name="T3" fmla="*/ 0 h 435"/>
                <a:gd name="T4" fmla="*/ 0 w 1737"/>
                <a:gd name="T5" fmla="*/ 0 h 435"/>
                <a:gd name="T6" fmla="*/ 0 w 1737"/>
                <a:gd name="T7" fmla="*/ 0 h 435"/>
                <a:gd name="T8" fmla="*/ 0 w 1737"/>
                <a:gd name="T9" fmla="*/ 0 h 435"/>
                <a:gd name="T10" fmla="*/ 0 w 1737"/>
                <a:gd name="T11" fmla="*/ 0 h 435"/>
                <a:gd name="T12" fmla="*/ 0 w 1737"/>
                <a:gd name="T13" fmla="*/ 0 h 435"/>
                <a:gd name="T14" fmla="*/ 0 w 1737"/>
                <a:gd name="T15" fmla="*/ 0 h 435"/>
                <a:gd name="T16" fmla="*/ 0 w 1737"/>
                <a:gd name="T17" fmla="*/ 0 h 435"/>
                <a:gd name="T18" fmla="*/ 0 w 1737"/>
                <a:gd name="T19" fmla="*/ 0 h 435"/>
                <a:gd name="T20" fmla="*/ 0 w 1737"/>
                <a:gd name="T21" fmla="*/ 0 h 435"/>
                <a:gd name="T22" fmla="*/ 0 w 1737"/>
                <a:gd name="T23" fmla="*/ 0 h 435"/>
                <a:gd name="T24" fmla="*/ 0 w 1737"/>
                <a:gd name="T25" fmla="*/ 0 h 435"/>
                <a:gd name="T26" fmla="*/ 0 w 1737"/>
                <a:gd name="T27" fmla="*/ 0 h 435"/>
                <a:gd name="T28" fmla="*/ 0 w 1737"/>
                <a:gd name="T29" fmla="*/ 0 h 435"/>
                <a:gd name="T30" fmla="*/ 0 w 1737"/>
                <a:gd name="T31" fmla="*/ 0 h 435"/>
                <a:gd name="T32" fmla="*/ 0 w 1737"/>
                <a:gd name="T33" fmla="*/ 0 h 435"/>
                <a:gd name="T34" fmla="*/ 0 w 1737"/>
                <a:gd name="T35" fmla="*/ 0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3" name="Freeform 1116"/>
            <p:cNvSpPr>
              <a:spLocks/>
            </p:cNvSpPr>
            <p:nvPr userDrawn="1"/>
          </p:nvSpPr>
          <p:spPr bwMode="gray">
            <a:xfrm>
              <a:off x="2414" y="517"/>
              <a:ext cx="571" cy="117"/>
            </a:xfrm>
            <a:custGeom>
              <a:avLst/>
              <a:gdLst>
                <a:gd name="T0" fmla="*/ 0 w 1737"/>
                <a:gd name="T1" fmla="*/ 0 h 353"/>
                <a:gd name="T2" fmla="*/ 0 w 1737"/>
                <a:gd name="T3" fmla="*/ 0 h 353"/>
                <a:gd name="T4" fmla="*/ 0 w 1737"/>
                <a:gd name="T5" fmla="*/ 0 h 353"/>
                <a:gd name="T6" fmla="*/ 0 w 1737"/>
                <a:gd name="T7" fmla="*/ 0 h 353"/>
                <a:gd name="T8" fmla="*/ 0 w 1737"/>
                <a:gd name="T9" fmla="*/ 0 h 353"/>
                <a:gd name="T10" fmla="*/ 0 w 1737"/>
                <a:gd name="T11" fmla="*/ 0 h 353"/>
                <a:gd name="T12" fmla="*/ 0 w 1737"/>
                <a:gd name="T13" fmla="*/ 0 h 353"/>
                <a:gd name="T14" fmla="*/ 0 w 1737"/>
                <a:gd name="T15" fmla="*/ 0 h 353"/>
                <a:gd name="T16" fmla="*/ 0 w 1737"/>
                <a:gd name="T17" fmla="*/ 0 h 353"/>
                <a:gd name="T18" fmla="*/ 0 w 1737"/>
                <a:gd name="T19" fmla="*/ 0 h 353"/>
                <a:gd name="T20" fmla="*/ 0 w 1737"/>
                <a:gd name="T21" fmla="*/ 0 h 353"/>
                <a:gd name="T22" fmla="*/ 0 w 1737"/>
                <a:gd name="T23" fmla="*/ 0 h 353"/>
                <a:gd name="T24" fmla="*/ 0 w 1737"/>
                <a:gd name="T25" fmla="*/ 0 h 353"/>
                <a:gd name="T26" fmla="*/ 0 w 1737"/>
                <a:gd name="T27" fmla="*/ 0 h 353"/>
                <a:gd name="T28" fmla="*/ 0 w 1737"/>
                <a:gd name="T29" fmla="*/ 0 h 353"/>
                <a:gd name="T30" fmla="*/ 0 w 1737"/>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4" name="Freeform 1117"/>
            <p:cNvSpPr>
              <a:spLocks/>
            </p:cNvSpPr>
            <p:nvPr userDrawn="1"/>
          </p:nvSpPr>
          <p:spPr bwMode="gray">
            <a:xfrm>
              <a:off x="2414" y="555"/>
              <a:ext cx="571" cy="109"/>
            </a:xfrm>
            <a:custGeom>
              <a:avLst/>
              <a:gdLst>
                <a:gd name="T0" fmla="*/ 0 w 1737"/>
                <a:gd name="T1" fmla="*/ 0 h 331"/>
                <a:gd name="T2" fmla="*/ 0 w 1737"/>
                <a:gd name="T3" fmla="*/ 0 h 331"/>
                <a:gd name="T4" fmla="*/ 0 w 1737"/>
                <a:gd name="T5" fmla="*/ 0 h 331"/>
                <a:gd name="T6" fmla="*/ 0 w 1737"/>
                <a:gd name="T7" fmla="*/ 0 h 331"/>
                <a:gd name="T8" fmla="*/ 0 w 1737"/>
                <a:gd name="T9" fmla="*/ 0 h 331"/>
                <a:gd name="T10" fmla="*/ 0 w 1737"/>
                <a:gd name="T11" fmla="*/ 0 h 331"/>
                <a:gd name="T12" fmla="*/ 0 w 1737"/>
                <a:gd name="T13" fmla="*/ 0 h 331"/>
                <a:gd name="T14" fmla="*/ 0 w 1737"/>
                <a:gd name="T15" fmla="*/ 0 h 331"/>
                <a:gd name="T16" fmla="*/ 0 w 1737"/>
                <a:gd name="T17" fmla="*/ 0 h 331"/>
                <a:gd name="T18" fmla="*/ 0 w 1737"/>
                <a:gd name="T19" fmla="*/ 0 h 331"/>
                <a:gd name="T20" fmla="*/ 0 w 1737"/>
                <a:gd name="T21" fmla="*/ 0 h 331"/>
                <a:gd name="T22" fmla="*/ 0 w 1737"/>
                <a:gd name="T23" fmla="*/ 0 h 331"/>
                <a:gd name="T24" fmla="*/ 0 w 1737"/>
                <a:gd name="T25" fmla="*/ 0 h 331"/>
                <a:gd name="T26" fmla="*/ 0 w 1737"/>
                <a:gd name="T27" fmla="*/ 0 h 331"/>
                <a:gd name="T28" fmla="*/ 0 w 1737"/>
                <a:gd name="T29" fmla="*/ 0 h 331"/>
                <a:gd name="T30" fmla="*/ 0 w 1737"/>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5" name="Freeform 1118"/>
            <p:cNvSpPr>
              <a:spLocks/>
            </p:cNvSpPr>
            <p:nvPr userDrawn="1"/>
          </p:nvSpPr>
          <p:spPr bwMode="gray">
            <a:xfrm>
              <a:off x="2414" y="603"/>
              <a:ext cx="571" cy="90"/>
            </a:xfrm>
            <a:custGeom>
              <a:avLst/>
              <a:gdLst>
                <a:gd name="T0" fmla="*/ 0 w 1737"/>
                <a:gd name="T1" fmla="*/ 0 h 275"/>
                <a:gd name="T2" fmla="*/ 0 w 1737"/>
                <a:gd name="T3" fmla="*/ 0 h 275"/>
                <a:gd name="T4" fmla="*/ 0 w 1737"/>
                <a:gd name="T5" fmla="*/ 0 h 275"/>
                <a:gd name="T6" fmla="*/ 0 w 1737"/>
                <a:gd name="T7" fmla="*/ 0 h 275"/>
                <a:gd name="T8" fmla="*/ 0 w 1737"/>
                <a:gd name="T9" fmla="*/ 0 h 275"/>
                <a:gd name="T10" fmla="*/ 0 w 1737"/>
                <a:gd name="T11" fmla="*/ 0 h 275"/>
                <a:gd name="T12" fmla="*/ 0 w 1737"/>
                <a:gd name="T13" fmla="*/ 0 h 275"/>
                <a:gd name="T14" fmla="*/ 0 w 1737"/>
                <a:gd name="T15" fmla="*/ 0 h 275"/>
                <a:gd name="T16" fmla="*/ 0 w 1737"/>
                <a:gd name="T17" fmla="*/ 0 h 275"/>
                <a:gd name="T18" fmla="*/ 0 w 1737"/>
                <a:gd name="T19" fmla="*/ 0 h 275"/>
                <a:gd name="T20" fmla="*/ 0 w 1737"/>
                <a:gd name="T21" fmla="*/ 0 h 275"/>
                <a:gd name="T22" fmla="*/ 0 w 1737"/>
                <a:gd name="T23" fmla="*/ 0 h 275"/>
                <a:gd name="T24" fmla="*/ 0 w 1737"/>
                <a:gd name="T25" fmla="*/ 0 h 275"/>
                <a:gd name="T26" fmla="*/ 0 w 1737"/>
                <a:gd name="T27" fmla="*/ 0 h 275"/>
                <a:gd name="T28" fmla="*/ 0 w 1737"/>
                <a:gd name="T29" fmla="*/ 0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6" name="Freeform 1119"/>
            <p:cNvSpPr>
              <a:spLocks/>
            </p:cNvSpPr>
            <p:nvPr userDrawn="1"/>
          </p:nvSpPr>
          <p:spPr bwMode="gray">
            <a:xfrm>
              <a:off x="2414" y="649"/>
              <a:ext cx="571" cy="75"/>
            </a:xfrm>
            <a:custGeom>
              <a:avLst/>
              <a:gdLst>
                <a:gd name="T0" fmla="*/ 0 w 1737"/>
                <a:gd name="T1" fmla="*/ 0 h 226"/>
                <a:gd name="T2" fmla="*/ 0 w 1737"/>
                <a:gd name="T3" fmla="*/ 0 h 226"/>
                <a:gd name="T4" fmla="*/ 0 w 1737"/>
                <a:gd name="T5" fmla="*/ 0 h 226"/>
                <a:gd name="T6" fmla="*/ 0 w 1737"/>
                <a:gd name="T7" fmla="*/ 0 h 226"/>
                <a:gd name="T8" fmla="*/ 0 w 1737"/>
                <a:gd name="T9" fmla="*/ 0 h 226"/>
                <a:gd name="T10" fmla="*/ 0 w 1737"/>
                <a:gd name="T11" fmla="*/ 0 h 226"/>
                <a:gd name="T12" fmla="*/ 0 w 1737"/>
                <a:gd name="T13" fmla="*/ 0 h 226"/>
                <a:gd name="T14" fmla="*/ 0 w 1737"/>
                <a:gd name="T15" fmla="*/ 0 h 226"/>
                <a:gd name="T16" fmla="*/ 0 w 1737"/>
                <a:gd name="T17" fmla="*/ 0 h 226"/>
                <a:gd name="T18" fmla="*/ 0 w 1737"/>
                <a:gd name="T19" fmla="*/ 0 h 226"/>
                <a:gd name="T20" fmla="*/ 0 w 1737"/>
                <a:gd name="T21" fmla="*/ 0 h 226"/>
                <a:gd name="T22" fmla="*/ 0 w 1737"/>
                <a:gd name="T23" fmla="*/ 0 h 226"/>
                <a:gd name="T24" fmla="*/ 0 w 1737"/>
                <a:gd name="T25" fmla="*/ 0 h 226"/>
                <a:gd name="T26" fmla="*/ 0 w 1737"/>
                <a:gd name="T27" fmla="*/ 0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7" name="Freeform 1120"/>
            <p:cNvSpPr>
              <a:spLocks/>
            </p:cNvSpPr>
            <p:nvPr userDrawn="1"/>
          </p:nvSpPr>
          <p:spPr bwMode="gray">
            <a:xfrm>
              <a:off x="2414" y="696"/>
              <a:ext cx="571" cy="57"/>
            </a:xfrm>
            <a:custGeom>
              <a:avLst/>
              <a:gdLst>
                <a:gd name="T0" fmla="*/ 0 w 1737"/>
                <a:gd name="T1" fmla="*/ 0 h 173"/>
                <a:gd name="T2" fmla="*/ 0 w 1737"/>
                <a:gd name="T3" fmla="*/ 0 h 173"/>
                <a:gd name="T4" fmla="*/ 0 w 1737"/>
                <a:gd name="T5" fmla="*/ 0 h 173"/>
                <a:gd name="T6" fmla="*/ 0 w 1737"/>
                <a:gd name="T7" fmla="*/ 0 h 173"/>
                <a:gd name="T8" fmla="*/ 0 w 1737"/>
                <a:gd name="T9" fmla="*/ 0 h 173"/>
                <a:gd name="T10" fmla="*/ 0 w 1737"/>
                <a:gd name="T11" fmla="*/ 0 h 173"/>
                <a:gd name="T12" fmla="*/ 0 w 1737"/>
                <a:gd name="T13" fmla="*/ 0 h 173"/>
                <a:gd name="T14" fmla="*/ 0 w 1737"/>
                <a:gd name="T15" fmla="*/ 0 h 173"/>
                <a:gd name="T16" fmla="*/ 0 w 1737"/>
                <a:gd name="T17" fmla="*/ 0 h 173"/>
                <a:gd name="T18" fmla="*/ 0 w 1737"/>
                <a:gd name="T19" fmla="*/ 0 h 173"/>
                <a:gd name="T20" fmla="*/ 0 w 1737"/>
                <a:gd name="T21" fmla="*/ 0 h 173"/>
                <a:gd name="T22" fmla="*/ 0 w 1737"/>
                <a:gd name="T23" fmla="*/ 0 h 173"/>
                <a:gd name="T24" fmla="*/ 0 w 1737"/>
                <a:gd name="T25" fmla="*/ 0 h 173"/>
                <a:gd name="T26" fmla="*/ 0 w 1737"/>
                <a:gd name="T27" fmla="*/ 0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8" name="Freeform 1121"/>
            <p:cNvSpPr>
              <a:spLocks/>
            </p:cNvSpPr>
            <p:nvPr userDrawn="1"/>
          </p:nvSpPr>
          <p:spPr bwMode="gray">
            <a:xfrm>
              <a:off x="2414" y="744"/>
              <a:ext cx="571" cy="40"/>
            </a:xfrm>
            <a:custGeom>
              <a:avLst/>
              <a:gdLst>
                <a:gd name="T0" fmla="*/ 0 w 1737"/>
                <a:gd name="T1" fmla="*/ 0 h 121"/>
                <a:gd name="T2" fmla="*/ 0 w 1737"/>
                <a:gd name="T3" fmla="*/ 0 h 121"/>
                <a:gd name="T4" fmla="*/ 0 w 1737"/>
                <a:gd name="T5" fmla="*/ 0 h 121"/>
                <a:gd name="T6" fmla="*/ 0 w 1737"/>
                <a:gd name="T7" fmla="*/ 0 h 121"/>
                <a:gd name="T8" fmla="*/ 0 w 1737"/>
                <a:gd name="T9" fmla="*/ 0 h 121"/>
                <a:gd name="T10" fmla="*/ 0 w 1737"/>
                <a:gd name="T11" fmla="*/ 0 h 121"/>
                <a:gd name="T12" fmla="*/ 0 w 1737"/>
                <a:gd name="T13" fmla="*/ 0 h 121"/>
                <a:gd name="T14" fmla="*/ 0 w 1737"/>
                <a:gd name="T15" fmla="*/ 0 h 121"/>
                <a:gd name="T16" fmla="*/ 0 w 1737"/>
                <a:gd name="T17" fmla="*/ 0 h 121"/>
                <a:gd name="T18" fmla="*/ 0 w 1737"/>
                <a:gd name="T19" fmla="*/ 0 h 121"/>
                <a:gd name="T20" fmla="*/ 0 w 1737"/>
                <a:gd name="T21" fmla="*/ 0 h 121"/>
                <a:gd name="T22" fmla="*/ 0 w 1737"/>
                <a:gd name="T23" fmla="*/ 0 h 121"/>
                <a:gd name="T24" fmla="*/ 0 w 1737"/>
                <a:gd name="T25" fmla="*/ 0 h 121"/>
                <a:gd name="T26" fmla="*/ 0 w 1737"/>
                <a:gd name="T27" fmla="*/ 0 h 121"/>
                <a:gd name="T28" fmla="*/ 0 w 1737"/>
                <a:gd name="T29" fmla="*/ 0 h 121"/>
                <a:gd name="T30" fmla="*/ 0 w 1737"/>
                <a:gd name="T31" fmla="*/ 0 h 121"/>
                <a:gd name="T32" fmla="*/ 0 w 1737"/>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19" name="Freeform 1122"/>
            <p:cNvSpPr>
              <a:spLocks/>
            </p:cNvSpPr>
            <p:nvPr userDrawn="1"/>
          </p:nvSpPr>
          <p:spPr bwMode="gray">
            <a:xfrm>
              <a:off x="2414" y="790"/>
              <a:ext cx="571" cy="23"/>
            </a:xfrm>
            <a:custGeom>
              <a:avLst/>
              <a:gdLst>
                <a:gd name="T0" fmla="*/ 0 w 1737"/>
                <a:gd name="T1" fmla="*/ 0 h 72"/>
                <a:gd name="T2" fmla="*/ 0 w 1737"/>
                <a:gd name="T3" fmla="*/ 0 h 72"/>
                <a:gd name="T4" fmla="*/ 0 w 1737"/>
                <a:gd name="T5" fmla="*/ 0 h 72"/>
                <a:gd name="T6" fmla="*/ 0 w 1737"/>
                <a:gd name="T7" fmla="*/ 0 h 72"/>
                <a:gd name="T8" fmla="*/ 0 w 1737"/>
                <a:gd name="T9" fmla="*/ 0 h 72"/>
                <a:gd name="T10" fmla="*/ 0 w 1737"/>
                <a:gd name="T11" fmla="*/ 0 h 72"/>
                <a:gd name="T12" fmla="*/ 0 w 1737"/>
                <a:gd name="T13" fmla="*/ 0 h 72"/>
                <a:gd name="T14" fmla="*/ 0 w 1737"/>
                <a:gd name="T15" fmla="*/ 0 h 72"/>
                <a:gd name="T16" fmla="*/ 0 w 1737"/>
                <a:gd name="T17" fmla="*/ 0 h 72"/>
                <a:gd name="T18" fmla="*/ 0 w 1737"/>
                <a:gd name="T19" fmla="*/ 0 h 72"/>
                <a:gd name="T20" fmla="*/ 0 w 1737"/>
                <a:gd name="T21" fmla="*/ 0 h 72"/>
                <a:gd name="T22" fmla="*/ 0 w 1737"/>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0" name="Freeform 1123"/>
            <p:cNvSpPr>
              <a:spLocks/>
            </p:cNvSpPr>
            <p:nvPr userDrawn="1"/>
          </p:nvSpPr>
          <p:spPr bwMode="gray">
            <a:xfrm>
              <a:off x="2414" y="822"/>
              <a:ext cx="571" cy="22"/>
            </a:xfrm>
            <a:custGeom>
              <a:avLst/>
              <a:gdLst>
                <a:gd name="T0" fmla="*/ 0 w 1737"/>
                <a:gd name="T1" fmla="*/ 0 h 68"/>
                <a:gd name="T2" fmla="*/ 0 w 1737"/>
                <a:gd name="T3" fmla="*/ 0 h 68"/>
                <a:gd name="T4" fmla="*/ 0 w 1737"/>
                <a:gd name="T5" fmla="*/ 0 h 68"/>
                <a:gd name="T6" fmla="*/ 0 w 1737"/>
                <a:gd name="T7" fmla="*/ 0 h 68"/>
                <a:gd name="T8" fmla="*/ 0 w 1737"/>
                <a:gd name="T9" fmla="*/ 0 h 68"/>
                <a:gd name="T10" fmla="*/ 0 w 1737"/>
                <a:gd name="T11" fmla="*/ 0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1" name="Freeform 1124"/>
            <p:cNvSpPr>
              <a:spLocks/>
            </p:cNvSpPr>
            <p:nvPr userDrawn="1"/>
          </p:nvSpPr>
          <p:spPr bwMode="gray">
            <a:xfrm>
              <a:off x="2414" y="414"/>
              <a:ext cx="571" cy="160"/>
            </a:xfrm>
            <a:custGeom>
              <a:avLst/>
              <a:gdLst>
                <a:gd name="T0" fmla="*/ 0 w 1737"/>
                <a:gd name="T1" fmla="*/ 0 h 484"/>
                <a:gd name="T2" fmla="*/ 0 w 1737"/>
                <a:gd name="T3" fmla="*/ 0 h 484"/>
                <a:gd name="T4" fmla="*/ 0 w 1737"/>
                <a:gd name="T5" fmla="*/ 0 h 484"/>
                <a:gd name="T6" fmla="*/ 0 w 1737"/>
                <a:gd name="T7" fmla="*/ 0 h 484"/>
                <a:gd name="T8" fmla="*/ 0 w 1737"/>
                <a:gd name="T9" fmla="*/ 0 h 484"/>
                <a:gd name="T10" fmla="*/ 0 w 1737"/>
                <a:gd name="T11" fmla="*/ 0 h 484"/>
                <a:gd name="T12" fmla="*/ 0 w 1737"/>
                <a:gd name="T13" fmla="*/ 0 h 484"/>
                <a:gd name="T14" fmla="*/ 0 w 1737"/>
                <a:gd name="T15" fmla="*/ 0 h 484"/>
                <a:gd name="T16" fmla="*/ 0 w 1737"/>
                <a:gd name="T17" fmla="*/ 0 h 484"/>
                <a:gd name="T18" fmla="*/ 0 w 1737"/>
                <a:gd name="T19" fmla="*/ 0 h 484"/>
                <a:gd name="T20" fmla="*/ 0 w 1737"/>
                <a:gd name="T21" fmla="*/ 0 h 484"/>
                <a:gd name="T22" fmla="*/ 0 w 1737"/>
                <a:gd name="T23" fmla="*/ 0 h 484"/>
                <a:gd name="T24" fmla="*/ 0 w 1737"/>
                <a:gd name="T25" fmla="*/ 0 h 484"/>
                <a:gd name="T26" fmla="*/ 0 w 1737"/>
                <a:gd name="T27" fmla="*/ 0 h 484"/>
                <a:gd name="T28" fmla="*/ 0 w 1737"/>
                <a:gd name="T29" fmla="*/ 0 h 484"/>
                <a:gd name="T30" fmla="*/ 0 w 1737"/>
                <a:gd name="T31" fmla="*/ 0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2" name="Freeform 1125"/>
            <p:cNvSpPr>
              <a:spLocks/>
            </p:cNvSpPr>
            <p:nvPr userDrawn="1"/>
          </p:nvSpPr>
          <p:spPr bwMode="gray">
            <a:xfrm>
              <a:off x="2651" y="834"/>
              <a:ext cx="500" cy="223"/>
            </a:xfrm>
            <a:custGeom>
              <a:avLst/>
              <a:gdLst>
                <a:gd name="T0" fmla="*/ 0 w 1521"/>
                <a:gd name="T1" fmla="*/ 0 h 677"/>
                <a:gd name="T2" fmla="*/ 0 w 1521"/>
                <a:gd name="T3" fmla="*/ 0 h 677"/>
                <a:gd name="T4" fmla="*/ 0 w 1521"/>
                <a:gd name="T5" fmla="*/ 0 h 677"/>
                <a:gd name="T6" fmla="*/ 0 w 1521"/>
                <a:gd name="T7" fmla="*/ 0 h 677"/>
                <a:gd name="T8" fmla="*/ 0 w 1521"/>
                <a:gd name="T9" fmla="*/ 0 h 677"/>
                <a:gd name="T10" fmla="*/ 0 w 1521"/>
                <a:gd name="T11" fmla="*/ 0 h 6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3" name="Freeform 1126"/>
            <p:cNvSpPr>
              <a:spLocks/>
            </p:cNvSpPr>
            <p:nvPr userDrawn="1"/>
          </p:nvSpPr>
          <p:spPr bwMode="gray">
            <a:xfrm>
              <a:off x="2651" y="508"/>
              <a:ext cx="501" cy="336"/>
            </a:xfrm>
            <a:custGeom>
              <a:avLst/>
              <a:gdLst>
                <a:gd name="T0" fmla="*/ 0 w 1522"/>
                <a:gd name="T1" fmla="*/ 0 h 1019"/>
                <a:gd name="T2" fmla="*/ 0 w 1522"/>
                <a:gd name="T3" fmla="*/ 0 h 1019"/>
                <a:gd name="T4" fmla="*/ 0 w 1522"/>
                <a:gd name="T5" fmla="*/ 0 h 1019"/>
                <a:gd name="T6" fmla="*/ 0 w 1522"/>
                <a:gd name="T7" fmla="*/ 0 h 1019"/>
                <a:gd name="T8" fmla="*/ 0 w 1522"/>
                <a:gd name="T9" fmla="*/ 0 h 1019"/>
                <a:gd name="T10" fmla="*/ 0 w 1522"/>
                <a:gd name="T11" fmla="*/ 0 h 10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4" name="Freeform 1127"/>
            <p:cNvSpPr>
              <a:spLocks/>
            </p:cNvSpPr>
            <p:nvPr userDrawn="1"/>
          </p:nvSpPr>
          <p:spPr bwMode="gray">
            <a:xfrm>
              <a:off x="2879" y="539"/>
              <a:ext cx="45" cy="45"/>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5" name="Freeform 1128"/>
            <p:cNvSpPr>
              <a:spLocks/>
            </p:cNvSpPr>
            <p:nvPr userDrawn="1"/>
          </p:nvSpPr>
          <p:spPr bwMode="gray">
            <a:xfrm>
              <a:off x="2880" y="764"/>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6" name="Freeform 1129"/>
            <p:cNvSpPr>
              <a:spLocks/>
            </p:cNvSpPr>
            <p:nvPr userDrawn="1"/>
          </p:nvSpPr>
          <p:spPr bwMode="gray">
            <a:xfrm>
              <a:off x="2935" y="749"/>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7" name="Freeform 1130"/>
            <p:cNvSpPr>
              <a:spLocks/>
            </p:cNvSpPr>
            <p:nvPr userDrawn="1"/>
          </p:nvSpPr>
          <p:spPr bwMode="gray">
            <a:xfrm>
              <a:off x="2935" y="554"/>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8" name="Freeform 1131"/>
            <p:cNvSpPr>
              <a:spLocks/>
            </p:cNvSpPr>
            <p:nvPr userDrawn="1"/>
          </p:nvSpPr>
          <p:spPr bwMode="gray">
            <a:xfrm>
              <a:off x="2976"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29" name="Freeform 1132"/>
            <p:cNvSpPr>
              <a:spLocks/>
            </p:cNvSpPr>
            <p:nvPr userDrawn="1"/>
          </p:nvSpPr>
          <p:spPr bwMode="gray">
            <a:xfrm>
              <a:off x="2976"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 name="Freeform 1133"/>
            <p:cNvSpPr>
              <a:spLocks/>
            </p:cNvSpPr>
            <p:nvPr userDrawn="1"/>
          </p:nvSpPr>
          <p:spPr bwMode="gray">
            <a:xfrm>
              <a:off x="2991" y="651"/>
              <a:ext cx="45" cy="44"/>
            </a:xfrm>
            <a:custGeom>
              <a:avLst/>
              <a:gdLst>
                <a:gd name="T0" fmla="*/ 0 w 137"/>
                <a:gd name="T1" fmla="*/ 0 h 132"/>
                <a:gd name="T2" fmla="*/ 0 w 137"/>
                <a:gd name="T3" fmla="*/ 0 h 132"/>
                <a:gd name="T4" fmla="*/ 0 w 137"/>
                <a:gd name="T5" fmla="*/ 0 h 132"/>
                <a:gd name="T6" fmla="*/ 0 w 137"/>
                <a:gd name="T7" fmla="*/ 0 h 132"/>
                <a:gd name="T8" fmla="*/ 0 w 137"/>
                <a:gd name="T9" fmla="*/ 0 h 132"/>
                <a:gd name="T10" fmla="*/ 0 w 137"/>
                <a:gd name="T11" fmla="*/ 0 h 132"/>
                <a:gd name="T12" fmla="*/ 0 w 137"/>
                <a:gd name="T13" fmla="*/ 0 h 132"/>
                <a:gd name="T14" fmla="*/ 0 w 137"/>
                <a:gd name="T15" fmla="*/ 0 h 132"/>
                <a:gd name="T16" fmla="*/ 0 w 137"/>
                <a:gd name="T17" fmla="*/ 0 h 132"/>
                <a:gd name="T18" fmla="*/ 0 w 137"/>
                <a:gd name="T19" fmla="*/ 0 h 132"/>
                <a:gd name="T20" fmla="*/ 0 w 137"/>
                <a:gd name="T21" fmla="*/ 0 h 132"/>
                <a:gd name="T22" fmla="*/ 0 w 137"/>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 name="Freeform 1134"/>
            <p:cNvSpPr>
              <a:spLocks/>
            </p:cNvSpPr>
            <p:nvPr userDrawn="1"/>
          </p:nvSpPr>
          <p:spPr bwMode="gray">
            <a:xfrm>
              <a:off x="2823" y="554"/>
              <a:ext cx="45" cy="44"/>
            </a:xfrm>
            <a:custGeom>
              <a:avLst/>
              <a:gdLst>
                <a:gd name="T0" fmla="*/ 0 w 138"/>
                <a:gd name="T1" fmla="*/ 0 h 133"/>
                <a:gd name="T2" fmla="*/ 0 w 138"/>
                <a:gd name="T3" fmla="*/ 0 h 133"/>
                <a:gd name="T4" fmla="*/ 0 w 138"/>
                <a:gd name="T5" fmla="*/ 0 h 133"/>
                <a:gd name="T6" fmla="*/ 0 w 138"/>
                <a:gd name="T7" fmla="*/ 0 h 133"/>
                <a:gd name="T8" fmla="*/ 0 w 138"/>
                <a:gd name="T9" fmla="*/ 0 h 133"/>
                <a:gd name="T10" fmla="*/ 0 w 138"/>
                <a:gd name="T11" fmla="*/ 0 h 133"/>
                <a:gd name="T12" fmla="*/ 0 w 138"/>
                <a:gd name="T13" fmla="*/ 0 h 133"/>
                <a:gd name="T14" fmla="*/ 0 w 138"/>
                <a:gd name="T15" fmla="*/ 0 h 133"/>
                <a:gd name="T16" fmla="*/ 0 w 138"/>
                <a:gd name="T17" fmla="*/ 0 h 133"/>
                <a:gd name="T18" fmla="*/ 0 w 138"/>
                <a:gd name="T19" fmla="*/ 0 h 133"/>
                <a:gd name="T20" fmla="*/ 0 w 138"/>
                <a:gd name="T21" fmla="*/ 0 h 133"/>
                <a:gd name="T22" fmla="*/ 0 w 13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2" name="Freeform 1135"/>
            <p:cNvSpPr>
              <a:spLocks/>
            </p:cNvSpPr>
            <p:nvPr userDrawn="1"/>
          </p:nvSpPr>
          <p:spPr bwMode="gray">
            <a:xfrm>
              <a:off x="2783" y="596"/>
              <a:ext cx="45"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3" name="Freeform 1136"/>
            <p:cNvSpPr>
              <a:spLocks/>
            </p:cNvSpPr>
            <p:nvPr userDrawn="1"/>
          </p:nvSpPr>
          <p:spPr bwMode="gray">
            <a:xfrm>
              <a:off x="2768" y="651"/>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4" name="Freeform 1137"/>
            <p:cNvSpPr>
              <a:spLocks/>
            </p:cNvSpPr>
            <p:nvPr userDrawn="1"/>
          </p:nvSpPr>
          <p:spPr bwMode="gray">
            <a:xfrm>
              <a:off x="2783" y="708"/>
              <a:ext cx="45" cy="44"/>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5" name="Freeform 1138"/>
            <p:cNvSpPr>
              <a:spLocks/>
            </p:cNvSpPr>
            <p:nvPr userDrawn="1"/>
          </p:nvSpPr>
          <p:spPr bwMode="gray">
            <a:xfrm>
              <a:off x="2823" y="749"/>
              <a:ext cx="46" cy="43"/>
            </a:xfrm>
            <a:custGeom>
              <a:avLst/>
              <a:gdLst>
                <a:gd name="T0" fmla="*/ 0 w 138"/>
                <a:gd name="T1" fmla="*/ 0 h 132"/>
                <a:gd name="T2" fmla="*/ 0 w 138"/>
                <a:gd name="T3" fmla="*/ 0 h 132"/>
                <a:gd name="T4" fmla="*/ 0 w 138"/>
                <a:gd name="T5" fmla="*/ 0 h 132"/>
                <a:gd name="T6" fmla="*/ 0 w 138"/>
                <a:gd name="T7" fmla="*/ 0 h 132"/>
                <a:gd name="T8" fmla="*/ 0 w 138"/>
                <a:gd name="T9" fmla="*/ 0 h 132"/>
                <a:gd name="T10" fmla="*/ 0 w 138"/>
                <a:gd name="T11" fmla="*/ 0 h 132"/>
                <a:gd name="T12" fmla="*/ 0 w 138"/>
                <a:gd name="T13" fmla="*/ 0 h 132"/>
                <a:gd name="T14" fmla="*/ 0 w 138"/>
                <a:gd name="T15" fmla="*/ 0 h 132"/>
                <a:gd name="T16" fmla="*/ 0 w 138"/>
                <a:gd name="T17" fmla="*/ 0 h 132"/>
                <a:gd name="T18" fmla="*/ 0 w 138"/>
                <a:gd name="T19" fmla="*/ 0 h 132"/>
                <a:gd name="T20" fmla="*/ 0 w 138"/>
                <a:gd name="T21" fmla="*/ 0 h 132"/>
                <a:gd name="T22" fmla="*/ 0 w 138"/>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6" name="Freeform 1139"/>
            <p:cNvSpPr>
              <a:spLocks/>
            </p:cNvSpPr>
            <p:nvPr userDrawn="1"/>
          </p:nvSpPr>
          <p:spPr bwMode="gray">
            <a:xfrm>
              <a:off x="2651" y="1051"/>
              <a:ext cx="501" cy="28"/>
            </a:xfrm>
            <a:custGeom>
              <a:avLst/>
              <a:gdLst>
                <a:gd name="T0" fmla="*/ 0 w 1522"/>
                <a:gd name="T1" fmla="*/ 0 h 87"/>
                <a:gd name="T2" fmla="*/ 0 w 1522"/>
                <a:gd name="T3" fmla="*/ 0 h 87"/>
                <a:gd name="T4" fmla="*/ 0 w 1522"/>
                <a:gd name="T5" fmla="*/ 0 h 87"/>
                <a:gd name="T6" fmla="*/ 0 w 1522"/>
                <a:gd name="T7" fmla="*/ 0 h 87"/>
                <a:gd name="T8" fmla="*/ 0 w 1522"/>
                <a:gd name="T9" fmla="*/ 0 h 87"/>
                <a:gd name="T10" fmla="*/ 0 w 1522"/>
                <a:gd name="T11" fmla="*/ 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2" h="87">
                  <a:moveTo>
                    <a:pt x="0" y="87"/>
                  </a:moveTo>
                  <a:lnTo>
                    <a:pt x="0" y="87"/>
                  </a:lnTo>
                  <a:lnTo>
                    <a:pt x="1522" y="87"/>
                  </a:lnTo>
                  <a:lnTo>
                    <a:pt x="1522" y="0"/>
                  </a:lnTo>
                  <a:lnTo>
                    <a:pt x="0" y="0"/>
                  </a:lnTo>
                  <a:lnTo>
                    <a:pt x="0" y="87"/>
                  </a:lnTo>
                  <a:close/>
                </a:path>
              </a:pathLst>
            </a:custGeom>
            <a:solidFill>
              <a:srgbClr val="EE813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7" name="Freeform 1140"/>
            <p:cNvSpPr>
              <a:spLocks/>
            </p:cNvSpPr>
            <p:nvPr userDrawn="1"/>
          </p:nvSpPr>
          <p:spPr bwMode="gray">
            <a:xfrm>
              <a:off x="3223" y="272"/>
              <a:ext cx="352" cy="292"/>
            </a:xfrm>
            <a:custGeom>
              <a:avLst/>
              <a:gdLst>
                <a:gd name="T0" fmla="*/ 0 w 1072"/>
                <a:gd name="T1" fmla="*/ 0 h 886"/>
                <a:gd name="T2" fmla="*/ 0 w 1072"/>
                <a:gd name="T3" fmla="*/ 0 h 886"/>
                <a:gd name="T4" fmla="*/ 0 w 1072"/>
                <a:gd name="T5" fmla="*/ 0 h 886"/>
                <a:gd name="T6" fmla="*/ 0 w 1072"/>
                <a:gd name="T7" fmla="*/ 0 h 886"/>
                <a:gd name="T8" fmla="*/ 0 w 1072"/>
                <a:gd name="T9" fmla="*/ 0 h 886"/>
                <a:gd name="T10" fmla="*/ 0 w 1072"/>
                <a:gd name="T11" fmla="*/ 0 h 886"/>
                <a:gd name="T12" fmla="*/ 0 w 1072"/>
                <a:gd name="T13" fmla="*/ 0 h 886"/>
                <a:gd name="T14" fmla="*/ 0 w 1072"/>
                <a:gd name="T15" fmla="*/ 0 h 886"/>
                <a:gd name="T16" fmla="*/ 0 w 1072"/>
                <a:gd name="T17" fmla="*/ 0 h 886"/>
                <a:gd name="T18" fmla="*/ 0 w 1072"/>
                <a:gd name="T19" fmla="*/ 0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8" name="Freeform 1141"/>
            <p:cNvSpPr>
              <a:spLocks/>
            </p:cNvSpPr>
            <p:nvPr userDrawn="1"/>
          </p:nvSpPr>
          <p:spPr bwMode="gray">
            <a:xfrm>
              <a:off x="3223" y="319"/>
              <a:ext cx="353" cy="268"/>
            </a:xfrm>
            <a:custGeom>
              <a:avLst/>
              <a:gdLst>
                <a:gd name="T0" fmla="*/ 0 w 1073"/>
                <a:gd name="T1" fmla="*/ 0 h 815"/>
                <a:gd name="T2" fmla="*/ 0 w 1073"/>
                <a:gd name="T3" fmla="*/ 0 h 815"/>
                <a:gd name="T4" fmla="*/ 0 w 1073"/>
                <a:gd name="T5" fmla="*/ 0 h 815"/>
                <a:gd name="T6" fmla="*/ 0 w 1073"/>
                <a:gd name="T7" fmla="*/ 0 h 815"/>
                <a:gd name="T8" fmla="*/ 0 w 1073"/>
                <a:gd name="T9" fmla="*/ 0 h 815"/>
                <a:gd name="T10" fmla="*/ 0 w 1073"/>
                <a:gd name="T11" fmla="*/ 0 h 815"/>
                <a:gd name="T12" fmla="*/ 0 w 1073"/>
                <a:gd name="T13" fmla="*/ 0 h 815"/>
                <a:gd name="T14" fmla="*/ 0 w 1073"/>
                <a:gd name="T15" fmla="*/ 0 h 815"/>
                <a:gd name="T16" fmla="*/ 0 w 1073"/>
                <a:gd name="T17" fmla="*/ 0 h 815"/>
                <a:gd name="T18" fmla="*/ 0 w 1073"/>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9" name="Freeform 1142"/>
            <p:cNvSpPr>
              <a:spLocks/>
            </p:cNvSpPr>
            <p:nvPr userDrawn="1"/>
          </p:nvSpPr>
          <p:spPr bwMode="gray">
            <a:xfrm>
              <a:off x="3223" y="365"/>
              <a:ext cx="352" cy="245"/>
            </a:xfrm>
            <a:custGeom>
              <a:avLst/>
              <a:gdLst>
                <a:gd name="T0" fmla="*/ 0 w 1072"/>
                <a:gd name="T1" fmla="*/ 0 h 744"/>
                <a:gd name="T2" fmla="*/ 0 w 1072"/>
                <a:gd name="T3" fmla="*/ 0 h 744"/>
                <a:gd name="T4" fmla="*/ 0 w 1072"/>
                <a:gd name="T5" fmla="*/ 0 h 744"/>
                <a:gd name="T6" fmla="*/ 0 w 1072"/>
                <a:gd name="T7" fmla="*/ 0 h 744"/>
                <a:gd name="T8" fmla="*/ 0 w 1072"/>
                <a:gd name="T9" fmla="*/ 0 h 744"/>
                <a:gd name="T10" fmla="*/ 0 w 1072"/>
                <a:gd name="T11" fmla="*/ 0 h 744"/>
                <a:gd name="T12" fmla="*/ 0 w 1072"/>
                <a:gd name="T13" fmla="*/ 0 h 744"/>
                <a:gd name="T14" fmla="*/ 0 w 1072"/>
                <a:gd name="T15" fmla="*/ 0 h 744"/>
                <a:gd name="T16" fmla="*/ 0 w 1072"/>
                <a:gd name="T17" fmla="*/ 0 h 744"/>
                <a:gd name="T18" fmla="*/ 0 w 1072"/>
                <a:gd name="T19" fmla="*/ 0 h 7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0" name="Freeform 1143"/>
            <p:cNvSpPr>
              <a:spLocks/>
            </p:cNvSpPr>
            <p:nvPr userDrawn="1"/>
          </p:nvSpPr>
          <p:spPr bwMode="gray">
            <a:xfrm>
              <a:off x="3223" y="411"/>
              <a:ext cx="352" cy="224"/>
            </a:xfrm>
            <a:custGeom>
              <a:avLst/>
              <a:gdLst>
                <a:gd name="T0" fmla="*/ 0 w 1072"/>
                <a:gd name="T1" fmla="*/ 0 h 681"/>
                <a:gd name="T2" fmla="*/ 0 w 1072"/>
                <a:gd name="T3" fmla="*/ 0 h 681"/>
                <a:gd name="T4" fmla="*/ 0 w 1072"/>
                <a:gd name="T5" fmla="*/ 0 h 681"/>
                <a:gd name="T6" fmla="*/ 0 w 1072"/>
                <a:gd name="T7" fmla="*/ 0 h 681"/>
                <a:gd name="T8" fmla="*/ 0 w 1072"/>
                <a:gd name="T9" fmla="*/ 0 h 681"/>
                <a:gd name="T10" fmla="*/ 0 w 1072"/>
                <a:gd name="T11" fmla="*/ 0 h 681"/>
                <a:gd name="T12" fmla="*/ 0 w 1072"/>
                <a:gd name="T13" fmla="*/ 0 h 681"/>
                <a:gd name="T14" fmla="*/ 0 w 1072"/>
                <a:gd name="T15" fmla="*/ 0 h 681"/>
                <a:gd name="T16" fmla="*/ 0 w 1072"/>
                <a:gd name="T17" fmla="*/ 0 h 681"/>
                <a:gd name="T18" fmla="*/ 0 w 1072"/>
                <a:gd name="T19" fmla="*/ 0 h 6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1" name="Freeform 1144"/>
            <p:cNvSpPr>
              <a:spLocks/>
            </p:cNvSpPr>
            <p:nvPr userDrawn="1"/>
          </p:nvSpPr>
          <p:spPr bwMode="gray">
            <a:xfrm>
              <a:off x="3223" y="458"/>
              <a:ext cx="352" cy="200"/>
            </a:xfrm>
            <a:custGeom>
              <a:avLst/>
              <a:gdLst>
                <a:gd name="T0" fmla="*/ 0 w 1072"/>
                <a:gd name="T1" fmla="*/ 0 h 606"/>
                <a:gd name="T2" fmla="*/ 0 w 1072"/>
                <a:gd name="T3" fmla="*/ 0 h 606"/>
                <a:gd name="T4" fmla="*/ 0 w 1072"/>
                <a:gd name="T5" fmla="*/ 0 h 606"/>
                <a:gd name="T6" fmla="*/ 0 w 1072"/>
                <a:gd name="T7" fmla="*/ 0 h 606"/>
                <a:gd name="T8" fmla="*/ 0 w 1072"/>
                <a:gd name="T9" fmla="*/ 0 h 606"/>
                <a:gd name="T10" fmla="*/ 0 w 1072"/>
                <a:gd name="T11" fmla="*/ 0 h 606"/>
                <a:gd name="T12" fmla="*/ 0 w 1072"/>
                <a:gd name="T13" fmla="*/ 0 h 606"/>
                <a:gd name="T14" fmla="*/ 0 w 1072"/>
                <a:gd name="T15" fmla="*/ 0 h 606"/>
                <a:gd name="T16" fmla="*/ 0 w 1072"/>
                <a:gd name="T17" fmla="*/ 0 h 606"/>
                <a:gd name="T18" fmla="*/ 0 w 1072"/>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2" name="Freeform 1145"/>
            <p:cNvSpPr>
              <a:spLocks/>
            </p:cNvSpPr>
            <p:nvPr userDrawn="1"/>
          </p:nvSpPr>
          <p:spPr bwMode="gray">
            <a:xfrm>
              <a:off x="3223" y="502"/>
              <a:ext cx="352" cy="181"/>
            </a:xfrm>
            <a:custGeom>
              <a:avLst/>
              <a:gdLst>
                <a:gd name="T0" fmla="*/ 0 w 1072"/>
                <a:gd name="T1" fmla="*/ 0 h 547"/>
                <a:gd name="T2" fmla="*/ 0 w 1072"/>
                <a:gd name="T3" fmla="*/ 0 h 547"/>
                <a:gd name="T4" fmla="*/ 0 w 1072"/>
                <a:gd name="T5" fmla="*/ 0 h 547"/>
                <a:gd name="T6" fmla="*/ 0 w 1072"/>
                <a:gd name="T7" fmla="*/ 0 h 547"/>
                <a:gd name="T8" fmla="*/ 0 w 1072"/>
                <a:gd name="T9" fmla="*/ 0 h 547"/>
                <a:gd name="T10" fmla="*/ 0 w 1072"/>
                <a:gd name="T11" fmla="*/ 0 h 547"/>
                <a:gd name="T12" fmla="*/ 0 w 1072"/>
                <a:gd name="T13" fmla="*/ 0 h 547"/>
                <a:gd name="T14" fmla="*/ 0 w 1072"/>
                <a:gd name="T15" fmla="*/ 0 h 547"/>
                <a:gd name="T16" fmla="*/ 0 w 1072"/>
                <a:gd name="T17" fmla="*/ 0 h 547"/>
                <a:gd name="T18" fmla="*/ 0 w 1072"/>
                <a:gd name="T19" fmla="*/ 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3" name="Freeform 1146"/>
            <p:cNvSpPr>
              <a:spLocks/>
            </p:cNvSpPr>
            <p:nvPr userDrawn="1"/>
          </p:nvSpPr>
          <p:spPr bwMode="gray">
            <a:xfrm>
              <a:off x="3223" y="549"/>
              <a:ext cx="352" cy="158"/>
            </a:xfrm>
            <a:custGeom>
              <a:avLst/>
              <a:gdLst>
                <a:gd name="T0" fmla="*/ 0 w 1071"/>
                <a:gd name="T1" fmla="*/ 0 h 477"/>
                <a:gd name="T2" fmla="*/ 0 w 1071"/>
                <a:gd name="T3" fmla="*/ 0 h 477"/>
                <a:gd name="T4" fmla="*/ 0 w 1071"/>
                <a:gd name="T5" fmla="*/ 0 h 477"/>
                <a:gd name="T6" fmla="*/ 0 w 1071"/>
                <a:gd name="T7" fmla="*/ 0 h 477"/>
                <a:gd name="T8" fmla="*/ 0 w 1071"/>
                <a:gd name="T9" fmla="*/ 0 h 477"/>
                <a:gd name="T10" fmla="*/ 0 w 1071"/>
                <a:gd name="T11" fmla="*/ 0 h 477"/>
                <a:gd name="T12" fmla="*/ 0 w 1071"/>
                <a:gd name="T13" fmla="*/ 0 h 477"/>
                <a:gd name="T14" fmla="*/ 0 w 1071"/>
                <a:gd name="T15" fmla="*/ 0 h 477"/>
                <a:gd name="T16" fmla="*/ 0 w 1071"/>
                <a:gd name="T17" fmla="*/ 0 h 477"/>
                <a:gd name="T18" fmla="*/ 0 w 1071"/>
                <a:gd name="T19" fmla="*/ 0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4" name="Freeform 1147"/>
            <p:cNvSpPr>
              <a:spLocks/>
            </p:cNvSpPr>
            <p:nvPr userDrawn="1"/>
          </p:nvSpPr>
          <p:spPr bwMode="gray">
            <a:xfrm>
              <a:off x="3223" y="595"/>
              <a:ext cx="352" cy="136"/>
            </a:xfrm>
            <a:custGeom>
              <a:avLst/>
              <a:gdLst>
                <a:gd name="T0" fmla="*/ 0 w 1071"/>
                <a:gd name="T1" fmla="*/ 0 h 412"/>
                <a:gd name="T2" fmla="*/ 0 w 1071"/>
                <a:gd name="T3" fmla="*/ 0 h 412"/>
                <a:gd name="T4" fmla="*/ 0 w 1071"/>
                <a:gd name="T5" fmla="*/ 0 h 412"/>
                <a:gd name="T6" fmla="*/ 0 w 1071"/>
                <a:gd name="T7" fmla="*/ 0 h 412"/>
                <a:gd name="T8" fmla="*/ 0 w 1071"/>
                <a:gd name="T9" fmla="*/ 0 h 412"/>
                <a:gd name="T10" fmla="*/ 0 w 1071"/>
                <a:gd name="T11" fmla="*/ 0 h 412"/>
                <a:gd name="T12" fmla="*/ 0 w 1071"/>
                <a:gd name="T13" fmla="*/ 0 h 412"/>
                <a:gd name="T14" fmla="*/ 0 w 1071"/>
                <a:gd name="T15" fmla="*/ 0 h 412"/>
                <a:gd name="T16" fmla="*/ 0 w 1071"/>
                <a:gd name="T17" fmla="*/ 0 h 412"/>
                <a:gd name="T18" fmla="*/ 0 w 1071"/>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5" name="Freeform 1148"/>
            <p:cNvSpPr>
              <a:spLocks/>
            </p:cNvSpPr>
            <p:nvPr userDrawn="1"/>
          </p:nvSpPr>
          <p:spPr bwMode="gray">
            <a:xfrm>
              <a:off x="3223" y="640"/>
              <a:ext cx="352" cy="113"/>
            </a:xfrm>
            <a:custGeom>
              <a:avLst/>
              <a:gdLst>
                <a:gd name="T0" fmla="*/ 0 w 1072"/>
                <a:gd name="T1" fmla="*/ 0 h 344"/>
                <a:gd name="T2" fmla="*/ 0 w 1072"/>
                <a:gd name="T3" fmla="*/ 0 h 344"/>
                <a:gd name="T4" fmla="*/ 0 w 1072"/>
                <a:gd name="T5" fmla="*/ 0 h 344"/>
                <a:gd name="T6" fmla="*/ 0 w 1072"/>
                <a:gd name="T7" fmla="*/ 0 h 344"/>
                <a:gd name="T8" fmla="*/ 0 w 1072"/>
                <a:gd name="T9" fmla="*/ 0 h 344"/>
                <a:gd name="T10" fmla="*/ 0 w 1072"/>
                <a:gd name="T11" fmla="*/ 0 h 344"/>
                <a:gd name="T12" fmla="*/ 0 w 1072"/>
                <a:gd name="T13" fmla="*/ 0 h 344"/>
                <a:gd name="T14" fmla="*/ 0 w 1072"/>
                <a:gd name="T15" fmla="*/ 0 h 344"/>
                <a:gd name="T16" fmla="*/ 0 w 1072"/>
                <a:gd name="T17" fmla="*/ 0 h 344"/>
                <a:gd name="T18" fmla="*/ 0 w 107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6" name="Freeform 1149"/>
            <p:cNvSpPr>
              <a:spLocks/>
            </p:cNvSpPr>
            <p:nvPr userDrawn="1"/>
          </p:nvSpPr>
          <p:spPr bwMode="gray">
            <a:xfrm>
              <a:off x="3223" y="686"/>
              <a:ext cx="352" cy="91"/>
            </a:xfrm>
            <a:custGeom>
              <a:avLst/>
              <a:gdLst>
                <a:gd name="T0" fmla="*/ 0 w 1071"/>
                <a:gd name="T1" fmla="*/ 0 h 278"/>
                <a:gd name="T2" fmla="*/ 0 w 1071"/>
                <a:gd name="T3" fmla="*/ 0 h 278"/>
                <a:gd name="T4" fmla="*/ 0 w 1071"/>
                <a:gd name="T5" fmla="*/ 0 h 278"/>
                <a:gd name="T6" fmla="*/ 0 w 1071"/>
                <a:gd name="T7" fmla="*/ 0 h 278"/>
                <a:gd name="T8" fmla="*/ 0 w 1071"/>
                <a:gd name="T9" fmla="*/ 0 h 278"/>
                <a:gd name="T10" fmla="*/ 0 w 1071"/>
                <a:gd name="T11" fmla="*/ 0 h 278"/>
                <a:gd name="T12" fmla="*/ 0 w 1071"/>
                <a:gd name="T13" fmla="*/ 0 h 278"/>
                <a:gd name="T14" fmla="*/ 0 w 1071"/>
                <a:gd name="T15" fmla="*/ 0 h 278"/>
                <a:gd name="T16" fmla="*/ 0 w 1071"/>
                <a:gd name="T17" fmla="*/ 0 h 278"/>
                <a:gd name="T18" fmla="*/ 0 w 1071"/>
                <a:gd name="T19" fmla="*/ 0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7" name="Freeform 1150"/>
            <p:cNvSpPr>
              <a:spLocks/>
            </p:cNvSpPr>
            <p:nvPr userDrawn="1"/>
          </p:nvSpPr>
          <p:spPr bwMode="gray">
            <a:xfrm>
              <a:off x="3223" y="732"/>
              <a:ext cx="352" cy="69"/>
            </a:xfrm>
            <a:custGeom>
              <a:avLst/>
              <a:gdLst>
                <a:gd name="T0" fmla="*/ 0 w 1071"/>
                <a:gd name="T1" fmla="*/ 0 h 208"/>
                <a:gd name="T2" fmla="*/ 0 w 1071"/>
                <a:gd name="T3" fmla="*/ 0 h 208"/>
                <a:gd name="T4" fmla="*/ 0 w 1071"/>
                <a:gd name="T5" fmla="*/ 0 h 208"/>
                <a:gd name="T6" fmla="*/ 0 w 1071"/>
                <a:gd name="T7" fmla="*/ 0 h 208"/>
                <a:gd name="T8" fmla="*/ 0 w 1071"/>
                <a:gd name="T9" fmla="*/ 0 h 208"/>
                <a:gd name="T10" fmla="*/ 0 w 1071"/>
                <a:gd name="T11" fmla="*/ 0 h 208"/>
                <a:gd name="T12" fmla="*/ 0 w 1071"/>
                <a:gd name="T13" fmla="*/ 0 h 208"/>
                <a:gd name="T14" fmla="*/ 0 w 1071"/>
                <a:gd name="T15" fmla="*/ 0 h 208"/>
                <a:gd name="T16" fmla="*/ 0 w 1071"/>
                <a:gd name="T17" fmla="*/ 0 h 208"/>
                <a:gd name="T18" fmla="*/ 0 w 1071"/>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8" name="Freeform 1151"/>
            <p:cNvSpPr>
              <a:spLocks/>
            </p:cNvSpPr>
            <p:nvPr userDrawn="1"/>
          </p:nvSpPr>
          <p:spPr bwMode="gray">
            <a:xfrm>
              <a:off x="3223" y="778"/>
              <a:ext cx="352" cy="47"/>
            </a:xfrm>
            <a:custGeom>
              <a:avLst/>
              <a:gdLst>
                <a:gd name="T0" fmla="*/ 0 w 1072"/>
                <a:gd name="T1" fmla="*/ 0 h 140"/>
                <a:gd name="T2" fmla="*/ 0 w 1072"/>
                <a:gd name="T3" fmla="*/ 0 h 140"/>
                <a:gd name="T4" fmla="*/ 0 w 1072"/>
                <a:gd name="T5" fmla="*/ 0 h 140"/>
                <a:gd name="T6" fmla="*/ 0 w 1072"/>
                <a:gd name="T7" fmla="*/ 0 h 140"/>
                <a:gd name="T8" fmla="*/ 0 w 1072"/>
                <a:gd name="T9" fmla="*/ 0 h 140"/>
                <a:gd name="T10" fmla="*/ 0 w 1072"/>
                <a:gd name="T11" fmla="*/ 0 h 140"/>
                <a:gd name="T12" fmla="*/ 0 w 1072"/>
                <a:gd name="T13" fmla="*/ 0 h 140"/>
                <a:gd name="T14" fmla="*/ 0 w 1072"/>
                <a:gd name="T15" fmla="*/ 0 h 140"/>
                <a:gd name="T16" fmla="*/ 0 w 1072"/>
                <a:gd name="T17" fmla="*/ 0 h 140"/>
                <a:gd name="T18" fmla="*/ 0 w 1072"/>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49" name="Freeform 1152"/>
            <p:cNvSpPr>
              <a:spLocks/>
            </p:cNvSpPr>
            <p:nvPr userDrawn="1"/>
          </p:nvSpPr>
          <p:spPr bwMode="gray">
            <a:xfrm>
              <a:off x="3223" y="826"/>
              <a:ext cx="352" cy="18"/>
            </a:xfrm>
            <a:custGeom>
              <a:avLst/>
              <a:gdLst>
                <a:gd name="T0" fmla="*/ 0 w 1072"/>
                <a:gd name="T1" fmla="*/ 0 h 55"/>
                <a:gd name="T2" fmla="*/ 0 w 1072"/>
                <a:gd name="T3" fmla="*/ 0 h 55"/>
                <a:gd name="T4" fmla="*/ 0 w 1072"/>
                <a:gd name="T5" fmla="*/ 0 h 55"/>
                <a:gd name="T6" fmla="*/ 0 w 1072"/>
                <a:gd name="T7" fmla="*/ 0 h 55"/>
                <a:gd name="T8" fmla="*/ 0 w 1072"/>
                <a:gd name="T9" fmla="*/ 0 h 55"/>
                <a:gd name="T10" fmla="*/ 0 w 1072"/>
                <a:gd name="T11" fmla="*/ 0 h 55"/>
                <a:gd name="T12" fmla="*/ 0 w 1072"/>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0" name="Freeform 1153"/>
            <p:cNvSpPr>
              <a:spLocks/>
            </p:cNvSpPr>
            <p:nvPr userDrawn="1"/>
          </p:nvSpPr>
          <p:spPr bwMode="gray">
            <a:xfrm>
              <a:off x="2681" y="875"/>
              <a:ext cx="32" cy="53"/>
            </a:xfrm>
            <a:custGeom>
              <a:avLst/>
              <a:gdLst>
                <a:gd name="T0" fmla="*/ 0 w 98"/>
                <a:gd name="T1" fmla="*/ 0 h 160"/>
                <a:gd name="T2" fmla="*/ 0 w 98"/>
                <a:gd name="T3" fmla="*/ 0 h 160"/>
                <a:gd name="T4" fmla="*/ 0 w 98"/>
                <a:gd name="T5" fmla="*/ 0 h 160"/>
                <a:gd name="T6" fmla="*/ 0 w 98"/>
                <a:gd name="T7" fmla="*/ 0 h 160"/>
                <a:gd name="T8" fmla="*/ 0 w 98"/>
                <a:gd name="T9" fmla="*/ 0 h 160"/>
                <a:gd name="T10" fmla="*/ 0 w 98"/>
                <a:gd name="T11" fmla="*/ 0 h 160"/>
                <a:gd name="T12" fmla="*/ 0 w 98"/>
                <a:gd name="T13" fmla="*/ 0 h 160"/>
                <a:gd name="T14" fmla="*/ 0 w 98"/>
                <a:gd name="T15" fmla="*/ 0 h 160"/>
                <a:gd name="T16" fmla="*/ 0 w 98"/>
                <a:gd name="T17" fmla="*/ 0 h 160"/>
                <a:gd name="T18" fmla="*/ 0 w 98"/>
                <a:gd name="T19" fmla="*/ 0 h 160"/>
                <a:gd name="T20" fmla="*/ 0 w 98"/>
                <a:gd name="T21" fmla="*/ 0 h 160"/>
                <a:gd name="T22" fmla="*/ 0 w 98"/>
                <a:gd name="T23" fmla="*/ 0 h 160"/>
                <a:gd name="T24" fmla="*/ 0 w 98"/>
                <a:gd name="T25" fmla="*/ 0 h 160"/>
                <a:gd name="T26" fmla="*/ 0 w 98"/>
                <a:gd name="T27" fmla="*/ 0 h 160"/>
                <a:gd name="T28" fmla="*/ 0 w 98"/>
                <a:gd name="T29" fmla="*/ 0 h 160"/>
                <a:gd name="T30" fmla="*/ 0 w 98"/>
                <a:gd name="T31" fmla="*/ 0 h 160"/>
                <a:gd name="T32" fmla="*/ 0 w 98"/>
                <a:gd name="T33" fmla="*/ 0 h 160"/>
                <a:gd name="T34" fmla="*/ 0 w 98"/>
                <a:gd name="T35" fmla="*/ 0 h 160"/>
                <a:gd name="T36" fmla="*/ 0 w 98"/>
                <a:gd name="T37" fmla="*/ 0 h 160"/>
                <a:gd name="T38" fmla="*/ 0 w 98"/>
                <a:gd name="T39" fmla="*/ 0 h 160"/>
                <a:gd name="T40" fmla="*/ 0 w 98"/>
                <a:gd name="T41" fmla="*/ 0 h 160"/>
                <a:gd name="T42" fmla="*/ 0 w 98"/>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1" name="Freeform 1154"/>
            <p:cNvSpPr>
              <a:spLocks/>
            </p:cNvSpPr>
            <p:nvPr userDrawn="1"/>
          </p:nvSpPr>
          <p:spPr bwMode="gray">
            <a:xfrm>
              <a:off x="2717" y="889"/>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2" name="Freeform 1155"/>
            <p:cNvSpPr>
              <a:spLocks/>
            </p:cNvSpPr>
            <p:nvPr userDrawn="1"/>
          </p:nvSpPr>
          <p:spPr bwMode="gray">
            <a:xfrm>
              <a:off x="2758" y="889"/>
              <a:ext cx="23" cy="39"/>
            </a:xfrm>
            <a:custGeom>
              <a:avLst/>
              <a:gdLst>
                <a:gd name="T0" fmla="*/ 0 w 70"/>
                <a:gd name="T1" fmla="*/ 0 h 120"/>
                <a:gd name="T2" fmla="*/ 0 w 70"/>
                <a:gd name="T3" fmla="*/ 0 h 120"/>
                <a:gd name="T4" fmla="*/ 0 w 70"/>
                <a:gd name="T5" fmla="*/ 0 h 120"/>
                <a:gd name="T6" fmla="*/ 0 w 70"/>
                <a:gd name="T7" fmla="*/ 0 h 120"/>
                <a:gd name="T8" fmla="*/ 0 w 70"/>
                <a:gd name="T9" fmla="*/ 0 h 120"/>
                <a:gd name="T10" fmla="*/ 0 w 70"/>
                <a:gd name="T11" fmla="*/ 0 h 120"/>
                <a:gd name="T12" fmla="*/ 0 w 70"/>
                <a:gd name="T13" fmla="*/ 0 h 120"/>
                <a:gd name="T14" fmla="*/ 0 w 70"/>
                <a:gd name="T15" fmla="*/ 0 h 120"/>
                <a:gd name="T16" fmla="*/ 0 w 70"/>
                <a:gd name="T17" fmla="*/ 0 h 120"/>
                <a:gd name="T18" fmla="*/ 0 w 70"/>
                <a:gd name="T19" fmla="*/ 0 h 120"/>
                <a:gd name="T20" fmla="*/ 0 w 70"/>
                <a:gd name="T21" fmla="*/ 0 h 120"/>
                <a:gd name="T22" fmla="*/ 0 w 70"/>
                <a:gd name="T23" fmla="*/ 0 h 120"/>
                <a:gd name="T24" fmla="*/ 0 w 70"/>
                <a:gd name="T25" fmla="*/ 0 h 120"/>
                <a:gd name="T26" fmla="*/ 0 w 70"/>
                <a:gd name="T27" fmla="*/ 0 h 120"/>
                <a:gd name="T28" fmla="*/ 0 w 70"/>
                <a:gd name="T29" fmla="*/ 0 h 120"/>
                <a:gd name="T30" fmla="*/ 0 w 70"/>
                <a:gd name="T31" fmla="*/ 0 h 120"/>
                <a:gd name="T32" fmla="*/ 0 w 70"/>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3" name="Freeform 1156"/>
            <p:cNvSpPr>
              <a:spLocks noEditPoints="1"/>
            </p:cNvSpPr>
            <p:nvPr userDrawn="1"/>
          </p:nvSpPr>
          <p:spPr bwMode="gray">
            <a:xfrm>
              <a:off x="2783" y="888"/>
              <a:ext cx="34" cy="41"/>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4" name="Freeform 1157"/>
            <p:cNvSpPr>
              <a:spLocks noEditPoints="1"/>
            </p:cNvSpPr>
            <p:nvPr userDrawn="1"/>
          </p:nvSpPr>
          <p:spPr bwMode="gray">
            <a:xfrm>
              <a:off x="2821" y="889"/>
              <a:ext cx="35" cy="54"/>
            </a:xfrm>
            <a:custGeom>
              <a:avLst/>
              <a:gdLst>
                <a:gd name="T0" fmla="*/ 0 w 105"/>
                <a:gd name="T1" fmla="*/ 0 h 164"/>
                <a:gd name="T2" fmla="*/ 0 w 105"/>
                <a:gd name="T3" fmla="*/ 0 h 164"/>
                <a:gd name="T4" fmla="*/ 0 w 105"/>
                <a:gd name="T5" fmla="*/ 0 h 164"/>
                <a:gd name="T6" fmla="*/ 0 w 105"/>
                <a:gd name="T7" fmla="*/ 0 h 164"/>
                <a:gd name="T8" fmla="*/ 0 w 105"/>
                <a:gd name="T9" fmla="*/ 0 h 164"/>
                <a:gd name="T10" fmla="*/ 0 w 105"/>
                <a:gd name="T11" fmla="*/ 0 h 164"/>
                <a:gd name="T12" fmla="*/ 0 w 105"/>
                <a:gd name="T13" fmla="*/ 0 h 164"/>
                <a:gd name="T14" fmla="*/ 0 w 105"/>
                <a:gd name="T15" fmla="*/ 0 h 164"/>
                <a:gd name="T16" fmla="*/ 0 w 105"/>
                <a:gd name="T17" fmla="*/ 0 h 164"/>
                <a:gd name="T18" fmla="*/ 0 w 105"/>
                <a:gd name="T19" fmla="*/ 0 h 164"/>
                <a:gd name="T20" fmla="*/ 0 w 105"/>
                <a:gd name="T21" fmla="*/ 0 h 164"/>
                <a:gd name="T22" fmla="*/ 0 w 105"/>
                <a:gd name="T23" fmla="*/ 0 h 164"/>
                <a:gd name="T24" fmla="*/ 0 w 105"/>
                <a:gd name="T25" fmla="*/ 0 h 164"/>
                <a:gd name="T26" fmla="*/ 0 w 105"/>
                <a:gd name="T27" fmla="*/ 0 h 164"/>
                <a:gd name="T28" fmla="*/ 0 w 105"/>
                <a:gd name="T29" fmla="*/ 0 h 164"/>
                <a:gd name="T30" fmla="*/ 0 w 105"/>
                <a:gd name="T31" fmla="*/ 0 h 164"/>
                <a:gd name="T32" fmla="*/ 0 w 105"/>
                <a:gd name="T33" fmla="*/ 0 h 164"/>
                <a:gd name="T34" fmla="*/ 0 w 105"/>
                <a:gd name="T35" fmla="*/ 0 h 164"/>
                <a:gd name="T36" fmla="*/ 0 w 105"/>
                <a:gd name="T37" fmla="*/ 0 h 164"/>
                <a:gd name="T38" fmla="*/ 0 w 105"/>
                <a:gd name="T39" fmla="*/ 0 h 164"/>
                <a:gd name="T40" fmla="*/ 0 w 105"/>
                <a:gd name="T41" fmla="*/ 0 h 164"/>
                <a:gd name="T42" fmla="*/ 0 w 105"/>
                <a:gd name="T43" fmla="*/ 0 h 164"/>
                <a:gd name="T44" fmla="*/ 0 w 105"/>
                <a:gd name="T45" fmla="*/ 0 h 164"/>
                <a:gd name="T46" fmla="*/ 0 w 105"/>
                <a:gd name="T47" fmla="*/ 0 h 164"/>
                <a:gd name="T48" fmla="*/ 0 w 105"/>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5" name="Freeform 1158"/>
            <p:cNvSpPr>
              <a:spLocks noEditPoints="1"/>
            </p:cNvSpPr>
            <p:nvPr userDrawn="1"/>
          </p:nvSpPr>
          <p:spPr bwMode="gray">
            <a:xfrm>
              <a:off x="2860" y="888"/>
              <a:ext cx="34" cy="41"/>
            </a:xfrm>
            <a:custGeom>
              <a:avLst/>
              <a:gdLst>
                <a:gd name="T0" fmla="*/ 0 w 102"/>
                <a:gd name="T1" fmla="*/ 0 h 123"/>
                <a:gd name="T2" fmla="*/ 0 w 102"/>
                <a:gd name="T3" fmla="*/ 0 h 123"/>
                <a:gd name="T4" fmla="*/ 0 w 102"/>
                <a:gd name="T5" fmla="*/ 0 h 123"/>
                <a:gd name="T6" fmla="*/ 0 w 102"/>
                <a:gd name="T7" fmla="*/ 0 h 123"/>
                <a:gd name="T8" fmla="*/ 0 w 102"/>
                <a:gd name="T9" fmla="*/ 0 h 123"/>
                <a:gd name="T10" fmla="*/ 0 w 102"/>
                <a:gd name="T11" fmla="*/ 0 h 123"/>
                <a:gd name="T12" fmla="*/ 0 w 102"/>
                <a:gd name="T13" fmla="*/ 0 h 123"/>
                <a:gd name="T14" fmla="*/ 0 w 102"/>
                <a:gd name="T15" fmla="*/ 0 h 123"/>
                <a:gd name="T16" fmla="*/ 0 w 102"/>
                <a:gd name="T17" fmla="*/ 0 h 123"/>
                <a:gd name="T18" fmla="*/ 0 w 102"/>
                <a:gd name="T19" fmla="*/ 0 h 123"/>
                <a:gd name="T20" fmla="*/ 0 w 102"/>
                <a:gd name="T21" fmla="*/ 0 h 123"/>
                <a:gd name="T22" fmla="*/ 0 w 102"/>
                <a:gd name="T23" fmla="*/ 0 h 123"/>
                <a:gd name="T24" fmla="*/ 0 w 102"/>
                <a:gd name="T25" fmla="*/ 0 h 123"/>
                <a:gd name="T26" fmla="*/ 0 w 102"/>
                <a:gd name="T27" fmla="*/ 0 h 123"/>
                <a:gd name="T28" fmla="*/ 0 w 102"/>
                <a:gd name="T29" fmla="*/ 0 h 123"/>
                <a:gd name="T30" fmla="*/ 0 w 102"/>
                <a:gd name="T31" fmla="*/ 0 h 123"/>
                <a:gd name="T32" fmla="*/ 0 w 102"/>
                <a:gd name="T33" fmla="*/ 0 h 123"/>
                <a:gd name="T34" fmla="*/ 0 w 102"/>
                <a:gd name="T35" fmla="*/ 0 h 123"/>
                <a:gd name="T36" fmla="*/ 0 w 102"/>
                <a:gd name="T37" fmla="*/ 0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2" h="123">
                  <a:moveTo>
                    <a:pt x="27" y="51"/>
                  </a:moveTo>
                  <a:lnTo>
                    <a:pt x="27" y="51"/>
                  </a:lnTo>
                  <a:lnTo>
                    <a:pt x="75" y="51"/>
                  </a:lnTo>
                  <a:cubicBezTo>
                    <a:pt x="75" y="36"/>
                    <a:pt x="71" y="22"/>
                    <a:pt x="51" y="22"/>
                  </a:cubicBezTo>
                  <a:cubicBezTo>
                    <a:pt x="33" y="22"/>
                    <a:pt x="28" y="33"/>
                    <a:pt x="27" y="51"/>
                  </a:cubicBez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6" name="Freeform 1159"/>
            <p:cNvSpPr>
              <a:spLocks noEditPoints="1"/>
            </p:cNvSpPr>
            <p:nvPr userDrawn="1"/>
          </p:nvSpPr>
          <p:spPr bwMode="gray">
            <a:xfrm>
              <a:off x="2897" y="888"/>
              <a:ext cx="38" cy="41"/>
            </a:xfrm>
            <a:custGeom>
              <a:avLst/>
              <a:gdLst>
                <a:gd name="T0" fmla="*/ 0 w 116"/>
                <a:gd name="T1" fmla="*/ 0 h 122"/>
                <a:gd name="T2" fmla="*/ 0 w 116"/>
                <a:gd name="T3" fmla="*/ 0 h 122"/>
                <a:gd name="T4" fmla="*/ 0 w 116"/>
                <a:gd name="T5" fmla="*/ 0 h 122"/>
                <a:gd name="T6" fmla="*/ 0 w 116"/>
                <a:gd name="T7" fmla="*/ 0 h 122"/>
                <a:gd name="T8" fmla="*/ 0 w 116"/>
                <a:gd name="T9" fmla="*/ 0 h 122"/>
                <a:gd name="T10" fmla="*/ 0 w 116"/>
                <a:gd name="T11" fmla="*/ 0 h 122"/>
                <a:gd name="T12" fmla="*/ 0 w 116"/>
                <a:gd name="T13" fmla="*/ 0 h 122"/>
                <a:gd name="T14" fmla="*/ 0 w 116"/>
                <a:gd name="T15" fmla="*/ 0 h 122"/>
                <a:gd name="T16" fmla="*/ 0 w 116"/>
                <a:gd name="T17" fmla="*/ 0 h 122"/>
                <a:gd name="T18" fmla="*/ 0 w 116"/>
                <a:gd name="T19" fmla="*/ 0 h 122"/>
                <a:gd name="T20" fmla="*/ 0 w 116"/>
                <a:gd name="T21" fmla="*/ 0 h 122"/>
                <a:gd name="T22" fmla="*/ 0 w 116"/>
                <a:gd name="T23" fmla="*/ 0 h 122"/>
                <a:gd name="T24" fmla="*/ 0 w 116"/>
                <a:gd name="T25" fmla="*/ 0 h 122"/>
                <a:gd name="T26" fmla="*/ 0 w 116"/>
                <a:gd name="T27" fmla="*/ 0 h 122"/>
                <a:gd name="T28" fmla="*/ 0 w 116"/>
                <a:gd name="T29" fmla="*/ 0 h 122"/>
                <a:gd name="T30" fmla="*/ 0 w 116"/>
                <a:gd name="T31" fmla="*/ 0 h 122"/>
                <a:gd name="T32" fmla="*/ 0 w 116"/>
                <a:gd name="T33" fmla="*/ 0 h 122"/>
                <a:gd name="T34" fmla="*/ 0 w 116"/>
                <a:gd name="T35" fmla="*/ 0 h 122"/>
                <a:gd name="T36" fmla="*/ 0 w 116"/>
                <a:gd name="T37" fmla="*/ 0 h 122"/>
                <a:gd name="T38" fmla="*/ 0 w 116"/>
                <a:gd name="T39" fmla="*/ 0 h 122"/>
                <a:gd name="T40" fmla="*/ 0 w 116"/>
                <a:gd name="T41" fmla="*/ 0 h 122"/>
                <a:gd name="T42" fmla="*/ 0 w 116"/>
                <a:gd name="T43" fmla="*/ 0 h 122"/>
                <a:gd name="T44" fmla="*/ 0 w 116"/>
                <a:gd name="T45" fmla="*/ 0 h 122"/>
                <a:gd name="T46" fmla="*/ 0 w 116"/>
                <a:gd name="T47" fmla="*/ 0 h 122"/>
                <a:gd name="T48" fmla="*/ 0 w 116"/>
                <a:gd name="T49" fmla="*/ 0 h 122"/>
                <a:gd name="T50" fmla="*/ 0 w 116"/>
                <a:gd name="T51" fmla="*/ 0 h 122"/>
                <a:gd name="T52" fmla="*/ 0 w 116"/>
                <a:gd name="T53" fmla="*/ 0 h 122"/>
                <a:gd name="T54" fmla="*/ 0 w 116"/>
                <a:gd name="T55" fmla="*/ 0 h 122"/>
                <a:gd name="T56" fmla="*/ 0 w 116"/>
                <a:gd name="T57" fmla="*/ 0 h 122"/>
                <a:gd name="T58" fmla="*/ 0 w 116"/>
                <a:gd name="T59" fmla="*/ 0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7" name="Freeform 1160"/>
            <p:cNvSpPr>
              <a:spLocks/>
            </p:cNvSpPr>
            <p:nvPr userDrawn="1"/>
          </p:nvSpPr>
          <p:spPr bwMode="gray">
            <a:xfrm>
              <a:off x="2937" y="889"/>
              <a:ext cx="34" cy="39"/>
            </a:xfrm>
            <a:custGeom>
              <a:avLst/>
              <a:gdLst>
                <a:gd name="T0" fmla="*/ 0 w 103"/>
                <a:gd name="T1" fmla="*/ 0 h 120"/>
                <a:gd name="T2" fmla="*/ 0 w 103"/>
                <a:gd name="T3" fmla="*/ 0 h 120"/>
                <a:gd name="T4" fmla="*/ 0 w 103"/>
                <a:gd name="T5" fmla="*/ 0 h 120"/>
                <a:gd name="T6" fmla="*/ 0 w 103"/>
                <a:gd name="T7" fmla="*/ 0 h 120"/>
                <a:gd name="T8" fmla="*/ 0 w 103"/>
                <a:gd name="T9" fmla="*/ 0 h 120"/>
                <a:gd name="T10" fmla="*/ 0 w 103"/>
                <a:gd name="T11" fmla="*/ 0 h 120"/>
                <a:gd name="T12" fmla="*/ 0 w 103"/>
                <a:gd name="T13" fmla="*/ 0 h 120"/>
                <a:gd name="T14" fmla="*/ 0 w 103"/>
                <a:gd name="T15" fmla="*/ 0 h 120"/>
                <a:gd name="T16" fmla="*/ 0 w 103"/>
                <a:gd name="T17" fmla="*/ 0 h 120"/>
                <a:gd name="T18" fmla="*/ 0 w 103"/>
                <a:gd name="T19" fmla="*/ 0 h 120"/>
                <a:gd name="T20" fmla="*/ 0 w 103"/>
                <a:gd name="T21" fmla="*/ 0 h 120"/>
                <a:gd name="T22" fmla="*/ 0 w 103"/>
                <a:gd name="T23" fmla="*/ 0 h 120"/>
                <a:gd name="T24" fmla="*/ 0 w 103"/>
                <a:gd name="T25" fmla="*/ 0 h 120"/>
                <a:gd name="T26" fmla="*/ 0 w 103"/>
                <a:gd name="T27" fmla="*/ 0 h 120"/>
                <a:gd name="T28" fmla="*/ 0 w 103"/>
                <a:gd name="T29" fmla="*/ 0 h 120"/>
                <a:gd name="T30" fmla="*/ 0 w 103"/>
                <a:gd name="T31" fmla="*/ 0 h 120"/>
                <a:gd name="T32" fmla="*/ 0 w 103"/>
                <a:gd name="T33" fmla="*/ 0 h 120"/>
                <a:gd name="T34" fmla="*/ 0 w 103"/>
                <a:gd name="T35" fmla="*/ 0 h 120"/>
                <a:gd name="T36" fmla="*/ 0 w 103"/>
                <a:gd name="T37" fmla="*/ 0 h 120"/>
                <a:gd name="T38" fmla="*/ 0 w 103"/>
                <a:gd name="T39" fmla="*/ 0 h 120"/>
                <a:gd name="T40" fmla="*/ 0 w 103"/>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8" name="Freeform 1161"/>
            <p:cNvSpPr>
              <a:spLocks/>
            </p:cNvSpPr>
            <p:nvPr userDrawn="1"/>
          </p:nvSpPr>
          <p:spPr bwMode="gray">
            <a:xfrm>
              <a:off x="2680" y="959"/>
              <a:ext cx="37" cy="53"/>
            </a:xfrm>
            <a:custGeom>
              <a:avLst/>
              <a:gdLst>
                <a:gd name="T0" fmla="*/ 0 w 115"/>
                <a:gd name="T1" fmla="*/ 0 h 163"/>
                <a:gd name="T2" fmla="*/ 0 w 115"/>
                <a:gd name="T3" fmla="*/ 0 h 163"/>
                <a:gd name="T4" fmla="*/ 0 w 115"/>
                <a:gd name="T5" fmla="*/ 0 h 163"/>
                <a:gd name="T6" fmla="*/ 0 w 115"/>
                <a:gd name="T7" fmla="*/ 0 h 163"/>
                <a:gd name="T8" fmla="*/ 0 w 115"/>
                <a:gd name="T9" fmla="*/ 0 h 163"/>
                <a:gd name="T10" fmla="*/ 0 w 115"/>
                <a:gd name="T11" fmla="*/ 0 h 163"/>
                <a:gd name="T12" fmla="*/ 0 w 115"/>
                <a:gd name="T13" fmla="*/ 0 h 163"/>
                <a:gd name="T14" fmla="*/ 0 w 115"/>
                <a:gd name="T15" fmla="*/ 0 h 163"/>
                <a:gd name="T16" fmla="*/ 0 w 115"/>
                <a:gd name="T17" fmla="*/ 0 h 163"/>
                <a:gd name="T18" fmla="*/ 0 w 115"/>
                <a:gd name="T19" fmla="*/ 0 h 163"/>
                <a:gd name="T20" fmla="*/ 0 w 115"/>
                <a:gd name="T21" fmla="*/ 0 h 163"/>
                <a:gd name="T22" fmla="*/ 0 w 115"/>
                <a:gd name="T23" fmla="*/ 0 h 163"/>
                <a:gd name="T24" fmla="*/ 0 w 115"/>
                <a:gd name="T25" fmla="*/ 0 h 163"/>
                <a:gd name="T26" fmla="*/ 0 w 115"/>
                <a:gd name="T27" fmla="*/ 0 h 163"/>
                <a:gd name="T28" fmla="*/ 0 w 115"/>
                <a:gd name="T29" fmla="*/ 0 h 163"/>
                <a:gd name="T30" fmla="*/ 0 w 115"/>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59" name="Freeform 1162"/>
            <p:cNvSpPr>
              <a:spLocks noEditPoints="1"/>
            </p:cNvSpPr>
            <p:nvPr userDrawn="1"/>
          </p:nvSpPr>
          <p:spPr bwMode="gray">
            <a:xfrm>
              <a:off x="2718" y="972"/>
              <a:ext cx="34" cy="40"/>
            </a:xfrm>
            <a:custGeom>
              <a:avLst/>
              <a:gdLst>
                <a:gd name="T0" fmla="*/ 0 w 104"/>
                <a:gd name="T1" fmla="*/ 0 h 122"/>
                <a:gd name="T2" fmla="*/ 0 w 104"/>
                <a:gd name="T3" fmla="*/ 0 h 122"/>
                <a:gd name="T4" fmla="*/ 0 w 104"/>
                <a:gd name="T5" fmla="*/ 0 h 122"/>
                <a:gd name="T6" fmla="*/ 0 w 104"/>
                <a:gd name="T7" fmla="*/ 0 h 122"/>
                <a:gd name="T8" fmla="*/ 0 w 104"/>
                <a:gd name="T9" fmla="*/ 0 h 122"/>
                <a:gd name="T10" fmla="*/ 0 w 104"/>
                <a:gd name="T11" fmla="*/ 0 h 122"/>
                <a:gd name="T12" fmla="*/ 0 w 104"/>
                <a:gd name="T13" fmla="*/ 0 h 122"/>
                <a:gd name="T14" fmla="*/ 0 w 104"/>
                <a:gd name="T15" fmla="*/ 0 h 122"/>
                <a:gd name="T16" fmla="*/ 0 w 104"/>
                <a:gd name="T17" fmla="*/ 0 h 122"/>
                <a:gd name="T18" fmla="*/ 0 w 104"/>
                <a:gd name="T19" fmla="*/ 0 h 122"/>
                <a:gd name="T20" fmla="*/ 0 w 104"/>
                <a:gd name="T21" fmla="*/ 0 h 122"/>
                <a:gd name="T22" fmla="*/ 0 w 104"/>
                <a:gd name="T23" fmla="*/ 0 h 122"/>
                <a:gd name="T24" fmla="*/ 0 w 104"/>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0" name="Freeform 1163"/>
            <p:cNvSpPr>
              <a:spLocks/>
            </p:cNvSpPr>
            <p:nvPr userDrawn="1"/>
          </p:nvSpPr>
          <p:spPr bwMode="gray">
            <a:xfrm>
              <a:off x="2757"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1" name="Freeform 1164"/>
            <p:cNvSpPr>
              <a:spLocks/>
            </p:cNvSpPr>
            <p:nvPr userDrawn="1"/>
          </p:nvSpPr>
          <p:spPr bwMode="gray">
            <a:xfrm>
              <a:off x="2819" y="972"/>
              <a:ext cx="56" cy="40"/>
            </a:xfrm>
            <a:custGeom>
              <a:avLst/>
              <a:gdLst>
                <a:gd name="T0" fmla="*/ 0 w 172"/>
                <a:gd name="T1" fmla="*/ 0 h 120"/>
                <a:gd name="T2" fmla="*/ 0 w 172"/>
                <a:gd name="T3" fmla="*/ 0 h 120"/>
                <a:gd name="T4" fmla="*/ 0 w 172"/>
                <a:gd name="T5" fmla="*/ 0 h 120"/>
                <a:gd name="T6" fmla="*/ 0 w 172"/>
                <a:gd name="T7" fmla="*/ 0 h 120"/>
                <a:gd name="T8" fmla="*/ 0 w 172"/>
                <a:gd name="T9" fmla="*/ 0 h 120"/>
                <a:gd name="T10" fmla="*/ 0 w 172"/>
                <a:gd name="T11" fmla="*/ 0 h 120"/>
                <a:gd name="T12" fmla="*/ 0 w 172"/>
                <a:gd name="T13" fmla="*/ 0 h 120"/>
                <a:gd name="T14" fmla="*/ 0 w 172"/>
                <a:gd name="T15" fmla="*/ 0 h 120"/>
                <a:gd name="T16" fmla="*/ 0 w 172"/>
                <a:gd name="T17" fmla="*/ 0 h 120"/>
                <a:gd name="T18" fmla="*/ 0 w 172"/>
                <a:gd name="T19" fmla="*/ 0 h 120"/>
                <a:gd name="T20" fmla="*/ 0 w 172"/>
                <a:gd name="T21" fmla="*/ 0 h 120"/>
                <a:gd name="T22" fmla="*/ 0 w 172"/>
                <a:gd name="T23" fmla="*/ 0 h 120"/>
                <a:gd name="T24" fmla="*/ 0 w 172"/>
                <a:gd name="T25" fmla="*/ 0 h 120"/>
                <a:gd name="T26" fmla="*/ 0 w 172"/>
                <a:gd name="T27" fmla="*/ 0 h 120"/>
                <a:gd name="T28" fmla="*/ 0 w 172"/>
                <a:gd name="T29" fmla="*/ 0 h 120"/>
                <a:gd name="T30" fmla="*/ 0 w 172"/>
                <a:gd name="T31" fmla="*/ 0 h 120"/>
                <a:gd name="T32" fmla="*/ 0 w 172"/>
                <a:gd name="T33" fmla="*/ 0 h 120"/>
                <a:gd name="T34" fmla="*/ 0 w 172"/>
                <a:gd name="T35" fmla="*/ 0 h 120"/>
                <a:gd name="T36" fmla="*/ 0 w 172"/>
                <a:gd name="T37" fmla="*/ 0 h 120"/>
                <a:gd name="T38" fmla="*/ 0 w 172"/>
                <a:gd name="T39" fmla="*/ 0 h 120"/>
                <a:gd name="T40" fmla="*/ 0 w 172"/>
                <a:gd name="T41" fmla="*/ 0 h 120"/>
                <a:gd name="T42" fmla="*/ 0 w 172"/>
                <a:gd name="T43" fmla="*/ 0 h 120"/>
                <a:gd name="T44" fmla="*/ 0 w 172"/>
                <a:gd name="T45" fmla="*/ 0 h 120"/>
                <a:gd name="T46" fmla="*/ 0 w 172"/>
                <a:gd name="T47" fmla="*/ 0 h 120"/>
                <a:gd name="T48" fmla="*/ 0 w 172"/>
                <a:gd name="T49" fmla="*/ 0 h 120"/>
                <a:gd name="T50" fmla="*/ 0 w 172"/>
                <a:gd name="T51" fmla="*/ 0 h 120"/>
                <a:gd name="T52" fmla="*/ 0 w 172"/>
                <a:gd name="T53" fmla="*/ 0 h 120"/>
                <a:gd name="T54" fmla="*/ 0 w 172"/>
                <a:gd name="T55" fmla="*/ 0 h 120"/>
                <a:gd name="T56" fmla="*/ 0 w 172"/>
                <a:gd name="T57" fmla="*/ 0 h 120"/>
                <a:gd name="T58" fmla="*/ 0 w 172"/>
                <a:gd name="T59" fmla="*/ 0 h 120"/>
                <a:gd name="T60" fmla="*/ 0 w 172"/>
                <a:gd name="T61" fmla="*/ 0 h 1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2" name="Freeform 1165"/>
            <p:cNvSpPr>
              <a:spLocks noEditPoints="1"/>
            </p:cNvSpPr>
            <p:nvPr userDrawn="1"/>
          </p:nvSpPr>
          <p:spPr bwMode="gray">
            <a:xfrm>
              <a:off x="2882"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3" name="Freeform 1166"/>
            <p:cNvSpPr>
              <a:spLocks/>
            </p:cNvSpPr>
            <p:nvPr userDrawn="1"/>
          </p:nvSpPr>
          <p:spPr bwMode="gray">
            <a:xfrm>
              <a:off x="2896" y="972"/>
              <a:ext cx="30" cy="40"/>
            </a:xfrm>
            <a:custGeom>
              <a:avLst/>
              <a:gdLst>
                <a:gd name="T0" fmla="*/ 0 w 92"/>
                <a:gd name="T1" fmla="*/ 0 h 122"/>
                <a:gd name="T2" fmla="*/ 0 w 92"/>
                <a:gd name="T3" fmla="*/ 0 h 122"/>
                <a:gd name="T4" fmla="*/ 0 w 92"/>
                <a:gd name="T5" fmla="*/ 0 h 122"/>
                <a:gd name="T6" fmla="*/ 0 w 92"/>
                <a:gd name="T7" fmla="*/ 0 h 122"/>
                <a:gd name="T8" fmla="*/ 0 w 92"/>
                <a:gd name="T9" fmla="*/ 0 h 122"/>
                <a:gd name="T10" fmla="*/ 0 w 92"/>
                <a:gd name="T11" fmla="*/ 0 h 122"/>
                <a:gd name="T12" fmla="*/ 0 w 92"/>
                <a:gd name="T13" fmla="*/ 0 h 122"/>
                <a:gd name="T14" fmla="*/ 0 w 92"/>
                <a:gd name="T15" fmla="*/ 0 h 122"/>
                <a:gd name="T16" fmla="*/ 0 w 92"/>
                <a:gd name="T17" fmla="*/ 0 h 122"/>
                <a:gd name="T18" fmla="*/ 0 w 92"/>
                <a:gd name="T19" fmla="*/ 0 h 122"/>
                <a:gd name="T20" fmla="*/ 0 w 92"/>
                <a:gd name="T21" fmla="*/ 0 h 122"/>
                <a:gd name="T22" fmla="*/ 0 w 92"/>
                <a:gd name="T23" fmla="*/ 0 h 122"/>
                <a:gd name="T24" fmla="*/ 0 w 92"/>
                <a:gd name="T25" fmla="*/ 0 h 122"/>
                <a:gd name="T26" fmla="*/ 0 w 92"/>
                <a:gd name="T27" fmla="*/ 0 h 122"/>
                <a:gd name="T28" fmla="*/ 0 w 92"/>
                <a:gd name="T29" fmla="*/ 0 h 122"/>
                <a:gd name="T30" fmla="*/ 0 w 92"/>
                <a:gd name="T31" fmla="*/ 0 h 122"/>
                <a:gd name="T32" fmla="*/ 0 w 92"/>
                <a:gd name="T33" fmla="*/ 0 h 122"/>
                <a:gd name="T34" fmla="*/ 0 w 92"/>
                <a:gd name="T35" fmla="*/ 0 h 122"/>
                <a:gd name="T36" fmla="*/ 0 w 92"/>
                <a:gd name="T37" fmla="*/ 0 h 122"/>
                <a:gd name="T38" fmla="*/ 0 w 92"/>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4" name="Freeform 1167"/>
            <p:cNvSpPr>
              <a:spLocks/>
            </p:cNvSpPr>
            <p:nvPr userDrawn="1"/>
          </p:nvSpPr>
          <p:spPr bwMode="gray">
            <a:xfrm>
              <a:off x="2929" y="972"/>
              <a:ext cx="30" cy="40"/>
            </a:xfrm>
            <a:custGeom>
              <a:avLst/>
              <a:gdLst>
                <a:gd name="T0" fmla="*/ 0 w 91"/>
                <a:gd name="T1" fmla="*/ 0 h 122"/>
                <a:gd name="T2" fmla="*/ 0 w 91"/>
                <a:gd name="T3" fmla="*/ 0 h 122"/>
                <a:gd name="T4" fmla="*/ 0 w 91"/>
                <a:gd name="T5" fmla="*/ 0 h 122"/>
                <a:gd name="T6" fmla="*/ 0 w 91"/>
                <a:gd name="T7" fmla="*/ 0 h 122"/>
                <a:gd name="T8" fmla="*/ 0 w 91"/>
                <a:gd name="T9" fmla="*/ 0 h 122"/>
                <a:gd name="T10" fmla="*/ 0 w 91"/>
                <a:gd name="T11" fmla="*/ 0 h 122"/>
                <a:gd name="T12" fmla="*/ 0 w 91"/>
                <a:gd name="T13" fmla="*/ 0 h 122"/>
                <a:gd name="T14" fmla="*/ 0 w 91"/>
                <a:gd name="T15" fmla="*/ 0 h 122"/>
                <a:gd name="T16" fmla="*/ 0 w 91"/>
                <a:gd name="T17" fmla="*/ 0 h 122"/>
                <a:gd name="T18" fmla="*/ 0 w 91"/>
                <a:gd name="T19" fmla="*/ 0 h 122"/>
                <a:gd name="T20" fmla="*/ 0 w 91"/>
                <a:gd name="T21" fmla="*/ 0 h 122"/>
                <a:gd name="T22" fmla="*/ 0 w 91"/>
                <a:gd name="T23" fmla="*/ 0 h 122"/>
                <a:gd name="T24" fmla="*/ 0 w 91"/>
                <a:gd name="T25" fmla="*/ 0 h 122"/>
                <a:gd name="T26" fmla="*/ 0 w 91"/>
                <a:gd name="T27" fmla="*/ 0 h 122"/>
                <a:gd name="T28" fmla="*/ 0 w 91"/>
                <a:gd name="T29" fmla="*/ 0 h 122"/>
                <a:gd name="T30" fmla="*/ 0 w 91"/>
                <a:gd name="T31" fmla="*/ 0 h 122"/>
                <a:gd name="T32" fmla="*/ 0 w 91"/>
                <a:gd name="T33" fmla="*/ 0 h 122"/>
                <a:gd name="T34" fmla="*/ 0 w 91"/>
                <a:gd name="T35" fmla="*/ 0 h 122"/>
                <a:gd name="T36" fmla="*/ 0 w 91"/>
                <a:gd name="T37" fmla="*/ 0 h 122"/>
                <a:gd name="T38" fmla="*/ 0 w 91"/>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5" name="Freeform 1168"/>
            <p:cNvSpPr>
              <a:spLocks noEditPoints="1"/>
            </p:cNvSpPr>
            <p:nvPr userDrawn="1"/>
          </p:nvSpPr>
          <p:spPr bwMode="gray">
            <a:xfrm>
              <a:off x="2964" y="958"/>
              <a:ext cx="9" cy="54"/>
            </a:xfrm>
            <a:custGeom>
              <a:avLst/>
              <a:gdLst>
                <a:gd name="T0" fmla="*/ 0 w 28"/>
                <a:gd name="T1" fmla="*/ 0 h 163"/>
                <a:gd name="T2" fmla="*/ 0 w 28"/>
                <a:gd name="T3" fmla="*/ 0 h 163"/>
                <a:gd name="T4" fmla="*/ 0 w 28"/>
                <a:gd name="T5" fmla="*/ 0 h 163"/>
                <a:gd name="T6" fmla="*/ 0 w 28"/>
                <a:gd name="T7" fmla="*/ 0 h 163"/>
                <a:gd name="T8" fmla="*/ 0 w 28"/>
                <a:gd name="T9" fmla="*/ 0 h 163"/>
                <a:gd name="T10" fmla="*/ 0 w 28"/>
                <a:gd name="T11" fmla="*/ 0 h 163"/>
                <a:gd name="T12" fmla="*/ 0 w 28"/>
                <a:gd name="T13" fmla="*/ 0 h 163"/>
                <a:gd name="T14" fmla="*/ 0 w 28"/>
                <a:gd name="T15" fmla="*/ 0 h 163"/>
                <a:gd name="T16" fmla="*/ 0 w 28"/>
                <a:gd name="T17" fmla="*/ 0 h 163"/>
                <a:gd name="T18" fmla="*/ 0 w 28"/>
                <a:gd name="T19" fmla="*/ 0 h 163"/>
                <a:gd name="T20" fmla="*/ 0 w 28"/>
                <a:gd name="T21" fmla="*/ 0 h 163"/>
                <a:gd name="T22" fmla="*/ 0 w 28"/>
                <a:gd name="T23" fmla="*/ 0 h 163"/>
                <a:gd name="T24" fmla="*/ 0 w 28"/>
                <a:gd name="T25" fmla="*/ 0 h 163"/>
                <a:gd name="T26" fmla="*/ 0 w 28"/>
                <a:gd name="T27" fmla="*/ 0 h 163"/>
                <a:gd name="T28" fmla="*/ 0 w 28"/>
                <a:gd name="T29" fmla="*/ 0 h 163"/>
                <a:gd name="T30" fmla="*/ 0 w 28"/>
                <a:gd name="T31" fmla="*/ 0 h 163"/>
                <a:gd name="T32" fmla="*/ 0 w 28"/>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6" name="Freeform 1169"/>
            <p:cNvSpPr>
              <a:spLocks noEditPoints="1"/>
            </p:cNvSpPr>
            <p:nvPr userDrawn="1"/>
          </p:nvSpPr>
          <p:spPr bwMode="gray">
            <a:xfrm>
              <a:off x="2979" y="972"/>
              <a:ext cx="34" cy="40"/>
            </a:xfrm>
            <a:custGeom>
              <a:avLst/>
              <a:gdLst>
                <a:gd name="T0" fmla="*/ 0 w 105"/>
                <a:gd name="T1" fmla="*/ 0 h 122"/>
                <a:gd name="T2" fmla="*/ 0 w 105"/>
                <a:gd name="T3" fmla="*/ 0 h 122"/>
                <a:gd name="T4" fmla="*/ 0 w 105"/>
                <a:gd name="T5" fmla="*/ 0 h 122"/>
                <a:gd name="T6" fmla="*/ 0 w 105"/>
                <a:gd name="T7" fmla="*/ 0 h 122"/>
                <a:gd name="T8" fmla="*/ 0 w 105"/>
                <a:gd name="T9" fmla="*/ 0 h 122"/>
                <a:gd name="T10" fmla="*/ 0 w 105"/>
                <a:gd name="T11" fmla="*/ 0 h 122"/>
                <a:gd name="T12" fmla="*/ 0 w 105"/>
                <a:gd name="T13" fmla="*/ 0 h 122"/>
                <a:gd name="T14" fmla="*/ 0 w 105"/>
                <a:gd name="T15" fmla="*/ 0 h 122"/>
                <a:gd name="T16" fmla="*/ 0 w 105"/>
                <a:gd name="T17" fmla="*/ 0 h 122"/>
                <a:gd name="T18" fmla="*/ 0 w 105"/>
                <a:gd name="T19" fmla="*/ 0 h 122"/>
                <a:gd name="T20" fmla="*/ 0 w 105"/>
                <a:gd name="T21" fmla="*/ 0 h 122"/>
                <a:gd name="T22" fmla="*/ 0 w 105"/>
                <a:gd name="T23" fmla="*/ 0 h 122"/>
                <a:gd name="T24" fmla="*/ 0 w 105"/>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67" name="Freeform 1170"/>
            <p:cNvSpPr>
              <a:spLocks/>
            </p:cNvSpPr>
            <p:nvPr userDrawn="1"/>
          </p:nvSpPr>
          <p:spPr bwMode="gray">
            <a:xfrm>
              <a:off x="3017" y="972"/>
              <a:ext cx="34" cy="40"/>
            </a:xfrm>
            <a:custGeom>
              <a:avLst/>
              <a:gdLst>
                <a:gd name="T0" fmla="*/ 0 w 102"/>
                <a:gd name="T1" fmla="*/ 0 h 120"/>
                <a:gd name="T2" fmla="*/ 0 w 102"/>
                <a:gd name="T3" fmla="*/ 0 h 120"/>
                <a:gd name="T4" fmla="*/ 0 w 102"/>
                <a:gd name="T5" fmla="*/ 0 h 120"/>
                <a:gd name="T6" fmla="*/ 0 w 102"/>
                <a:gd name="T7" fmla="*/ 0 h 120"/>
                <a:gd name="T8" fmla="*/ 0 w 102"/>
                <a:gd name="T9" fmla="*/ 0 h 120"/>
                <a:gd name="T10" fmla="*/ 0 w 102"/>
                <a:gd name="T11" fmla="*/ 0 h 120"/>
                <a:gd name="T12" fmla="*/ 0 w 102"/>
                <a:gd name="T13" fmla="*/ 0 h 120"/>
                <a:gd name="T14" fmla="*/ 0 w 102"/>
                <a:gd name="T15" fmla="*/ 0 h 120"/>
                <a:gd name="T16" fmla="*/ 0 w 102"/>
                <a:gd name="T17" fmla="*/ 0 h 120"/>
                <a:gd name="T18" fmla="*/ 0 w 102"/>
                <a:gd name="T19" fmla="*/ 0 h 120"/>
                <a:gd name="T20" fmla="*/ 0 w 102"/>
                <a:gd name="T21" fmla="*/ 0 h 120"/>
                <a:gd name="T22" fmla="*/ 0 w 102"/>
                <a:gd name="T23" fmla="*/ 0 h 120"/>
                <a:gd name="T24" fmla="*/ 0 w 102"/>
                <a:gd name="T25" fmla="*/ 0 h 120"/>
                <a:gd name="T26" fmla="*/ 0 w 102"/>
                <a:gd name="T27" fmla="*/ 0 h 120"/>
                <a:gd name="T28" fmla="*/ 0 w 102"/>
                <a:gd name="T29" fmla="*/ 0 h 120"/>
                <a:gd name="T30" fmla="*/ 0 w 102"/>
                <a:gd name="T31" fmla="*/ 0 h 120"/>
                <a:gd name="T32" fmla="*/ 0 w 102"/>
                <a:gd name="T33" fmla="*/ 0 h 120"/>
                <a:gd name="T34" fmla="*/ 0 w 102"/>
                <a:gd name="T35" fmla="*/ 0 h 120"/>
                <a:gd name="T36" fmla="*/ 0 w 102"/>
                <a:gd name="T37" fmla="*/ 0 h 120"/>
                <a:gd name="T38" fmla="*/ 0 w 102"/>
                <a:gd name="T39" fmla="*/ 0 h 120"/>
                <a:gd name="T40" fmla="*/ 0 w 102"/>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grpSp>
      <p:sp>
        <p:nvSpPr>
          <p:cNvPr id="1612723" name="Rectangle 947"/>
          <p:cNvSpPr>
            <a:spLocks noGrp="1" noChangeArrowheads="1"/>
          </p:cNvSpPr>
          <p:nvPr>
            <p:ph type="ctrTitle"/>
          </p:nvPr>
        </p:nvSpPr>
        <p:spPr>
          <a:xfrm>
            <a:off x="4859338" y="2197100"/>
            <a:ext cx="3816350" cy="1412875"/>
          </a:xfrm>
        </p:spPr>
        <p:txBody>
          <a:bodyPr anchor="b"/>
          <a:lstStyle>
            <a:lvl1pPr>
              <a:defRPr sz="3600" b="1">
                <a:solidFill>
                  <a:schemeClr val="bg1"/>
                </a:solidFill>
              </a:defRPr>
            </a:lvl1pPr>
          </a:lstStyle>
          <a:p>
            <a:pPr lvl="0"/>
            <a:r>
              <a:rPr lang="fr-FR" noProof="0"/>
              <a:t>Click to edit Master title style</a:t>
            </a:r>
          </a:p>
        </p:txBody>
      </p:sp>
      <p:sp>
        <p:nvSpPr>
          <p:cNvPr id="1612724" name="Rectangle 948"/>
          <p:cNvSpPr>
            <a:spLocks noGrp="1" noChangeArrowheads="1"/>
          </p:cNvSpPr>
          <p:nvPr>
            <p:ph type="subTitle" idx="1"/>
          </p:nvPr>
        </p:nvSpPr>
        <p:spPr>
          <a:xfrm>
            <a:off x="4859338" y="3644900"/>
            <a:ext cx="3816350" cy="2528888"/>
          </a:xfrm>
        </p:spPr>
        <p:txBody>
          <a:bodyPr anchor="t"/>
          <a:lstStyle>
            <a:lvl1pPr marL="0" indent="0">
              <a:lnSpc>
                <a:spcPct val="90000"/>
              </a:lnSpc>
              <a:spcBef>
                <a:spcPct val="0"/>
              </a:spcBef>
              <a:buFontTx/>
              <a:buNone/>
              <a:defRPr sz="2800">
                <a:solidFill>
                  <a:schemeClr val="bg1"/>
                </a:solidFill>
              </a:defRPr>
            </a:lvl1pPr>
          </a:lstStyle>
          <a:p>
            <a:pPr lvl="0"/>
            <a:r>
              <a:rPr lang="fr-FR" noProof="0"/>
              <a:t>Click to edit Master subtitle style</a:t>
            </a:r>
          </a:p>
        </p:txBody>
      </p:sp>
    </p:spTree>
    <p:extLst>
      <p:ext uri="{BB962C8B-B14F-4D97-AF65-F5344CB8AC3E}">
        <p14:creationId xmlns:p14="http://schemas.microsoft.com/office/powerpoint/2010/main" val="1831634909"/>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408E1A44-F2E1-4D16-806F-96F77C1431C5}"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3762945307"/>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B6B1AA64-48D0-43AB-8158-2EFB8CBF2097}"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214917528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5263E7-3C45-4005-99B9-6B24925B8C09}"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3372584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969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96975"/>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A48A1FE3-F0B3-4C71-A7E0-393553A2921E}"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1646273338"/>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52B15941-878E-4827-8772-5F993300DF6A}"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2923813221"/>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B3A36191-7DEB-4D17-BFD3-AA3A89E17801}"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3501687121"/>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86651AA0-DC86-44A3-B4AF-0CB19D49580B}"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4004025595"/>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FBD0637B-F76E-4EE8-BAD6-D6CED06C7F09}"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4063466084"/>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9093E79E-7330-4A04-ABCF-A3F4C69F0DCE}"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3204741068"/>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8C7A8453-2C37-4EB5-A6A6-EC075D4E5803}"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2609919876"/>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3375"/>
            <a:ext cx="2057400" cy="5616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33375"/>
            <a:ext cx="6019800" cy="5616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p:cNvSpPr>
            <a:spLocks noGrp="1" noChangeArrowheads="1"/>
          </p:cNvSpPr>
          <p:nvPr>
            <p:ph type="sldNum" sz="quarter" idx="10"/>
          </p:nvPr>
        </p:nvSpPr>
        <p:spPr/>
        <p:txBody>
          <a:bodyPr/>
          <a:lstStyle>
            <a:lvl1pPr>
              <a:defRPr>
                <a:latin typeface="Myriad Pro Light"/>
                <a:cs typeface="Arial" panose="020B0604020202020204" pitchFamily="34" charset="0"/>
              </a:defRPr>
            </a:lvl1pPr>
          </a:lstStyle>
          <a:p>
            <a:pPr>
              <a:defRPr/>
            </a:pPr>
            <a:r>
              <a:rPr lang="fr-FR" altLang="en-US"/>
              <a:t>│</a:t>
            </a:r>
            <a:r>
              <a:rPr lang="fr-FR" altLang="en-US" sz="1800">
                <a:solidFill>
                  <a:srgbClr val="000000"/>
                </a:solidFill>
              </a:rPr>
              <a:t> </a:t>
            </a:r>
            <a:fld id="{7D8B5F49-7384-4A1A-A422-B35AB5C1737B}" type="slidenum">
              <a:rPr lang="fr-FR" altLang="en-US" sz="1200" baseline="30000">
                <a:solidFill>
                  <a:srgbClr val="000000"/>
                </a:solidFill>
              </a:rPr>
              <a:pPr>
                <a:defRPr/>
              </a:pPr>
              <a:t>‹#›</a:t>
            </a:fld>
            <a:endParaRPr lang="fr-FR" altLang="en-US" sz="1200" baseline="30000">
              <a:solidFill>
                <a:srgbClr val="000000"/>
              </a:solidFill>
            </a:endParaRPr>
          </a:p>
        </p:txBody>
      </p:sp>
    </p:spTree>
    <p:extLst>
      <p:ext uri="{BB962C8B-B14F-4D97-AF65-F5344CB8AC3E}">
        <p14:creationId xmlns:p14="http://schemas.microsoft.com/office/powerpoint/2010/main" val="34051144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5263E7-3C45-4005-99B9-6B24925B8C09}"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43824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5263E7-3C45-4005-99B9-6B24925B8C09}"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347008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5263E7-3C45-4005-99B9-6B24925B8C09}"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80588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263E7-3C45-4005-99B9-6B24925B8C09}"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254032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5263E7-3C45-4005-99B9-6B24925B8C09}"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159440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5263E7-3C45-4005-99B9-6B24925B8C09}"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FCA36-5588-465F-A4B5-F730AA9F61C8}" type="slidenum">
              <a:rPr lang="en-US" smtClean="0"/>
              <a:t>‹#›</a:t>
            </a:fld>
            <a:endParaRPr lang="en-US"/>
          </a:p>
        </p:txBody>
      </p:sp>
    </p:spTree>
    <p:extLst>
      <p:ext uri="{BB962C8B-B14F-4D97-AF65-F5344CB8AC3E}">
        <p14:creationId xmlns:p14="http://schemas.microsoft.com/office/powerpoint/2010/main" val="343816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image" Target="../media/image14.png"/><Relationship Id="rId2" Type="http://schemas.openxmlformats.org/officeDocument/2006/relationships/slideLayout" Target="../slideLayouts/slideLayout17.xml"/><Relationship Id="rId16"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63E7-3C45-4005-99B9-6B24925B8C09}" type="datetimeFigureOut">
              <a:rPr lang="en-US" smtClean="0"/>
              <a:t>11/16/2017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FCA36-5588-465F-A4B5-F730AA9F61C8}" type="slidenum">
              <a:rPr lang="en-US" smtClean="0"/>
              <a:t>‹#›</a:t>
            </a:fld>
            <a:endParaRPr lang="en-US"/>
          </a:p>
        </p:txBody>
      </p:sp>
    </p:spTree>
    <p:extLst>
      <p:ext uri="{BB962C8B-B14F-4D97-AF65-F5344CB8AC3E}">
        <p14:creationId xmlns:p14="http://schemas.microsoft.com/office/powerpoint/2010/main" val="1766866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55" r:id="rId13"/>
    <p:sldLayoutId id="2147483756" r:id="rId14"/>
    <p:sldLayoutId id="214748375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degrad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206375"/>
            <a:ext cx="9144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3" descr="fond_courbe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457200"/>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courb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200" y="481013"/>
            <a:ext cx="9296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carte_fin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77200" y="-276225"/>
            <a:ext cx="1066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9"/>
          <p:cNvSpPr>
            <a:spLocks noGrp="1" noChangeArrowheads="1"/>
          </p:cNvSpPr>
          <p:nvPr>
            <p:ph type="title"/>
          </p:nvPr>
        </p:nvSpPr>
        <p:spPr bwMode="auto">
          <a:xfrm>
            <a:off x="685800" y="990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4103" name="Rectangle 10"/>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21"/>
          <p:cNvSpPr txBox="1">
            <a:spLocks noChangeArrowheads="1"/>
          </p:cNvSpPr>
          <p:nvPr userDrawn="1"/>
        </p:nvSpPr>
        <p:spPr bwMode="auto">
          <a:xfrm>
            <a:off x="8153400" y="6400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spcBef>
                <a:spcPct val="50000"/>
              </a:spcBef>
              <a:defRPr>
                <a:solidFill>
                  <a:schemeClr val="bg1"/>
                </a:solidFill>
                <a:latin typeface="Myriad Pro Light"/>
              </a:defRPr>
            </a:lvl1pPr>
            <a:lvl2pPr marL="742950" indent="-285750" algn="r">
              <a:spcBef>
                <a:spcPct val="50000"/>
              </a:spcBef>
              <a:defRPr>
                <a:solidFill>
                  <a:schemeClr val="bg1"/>
                </a:solidFill>
                <a:latin typeface="Myriad Pro Light"/>
              </a:defRPr>
            </a:lvl2pPr>
            <a:lvl3pPr marL="1143000" indent="-228600" algn="r">
              <a:spcBef>
                <a:spcPct val="50000"/>
              </a:spcBef>
              <a:defRPr>
                <a:solidFill>
                  <a:schemeClr val="bg1"/>
                </a:solidFill>
                <a:latin typeface="Myriad Pro Light"/>
              </a:defRPr>
            </a:lvl3pPr>
            <a:lvl4pPr marL="1600200" indent="-228600" algn="r">
              <a:spcBef>
                <a:spcPct val="50000"/>
              </a:spcBef>
              <a:defRPr>
                <a:solidFill>
                  <a:schemeClr val="bg1"/>
                </a:solidFill>
                <a:latin typeface="Myriad Pro Light"/>
              </a:defRPr>
            </a:lvl4pPr>
            <a:lvl5pPr marL="2057400" indent="-228600" algn="r">
              <a:spcBef>
                <a:spcPct val="50000"/>
              </a:spcBef>
              <a:defRPr>
                <a:solidFill>
                  <a:schemeClr val="bg1"/>
                </a:solidFill>
                <a:latin typeface="Myriad Pro Light"/>
              </a:defRPr>
            </a:lvl5pPr>
            <a:lvl6pPr marL="2514600" indent="-228600" algn="r" eaLnBrk="0" fontAlgn="base" hangingPunct="0">
              <a:spcBef>
                <a:spcPct val="50000"/>
              </a:spcBef>
              <a:spcAft>
                <a:spcPct val="0"/>
              </a:spcAft>
              <a:defRPr>
                <a:solidFill>
                  <a:schemeClr val="bg1"/>
                </a:solidFill>
                <a:latin typeface="Myriad Pro Light"/>
              </a:defRPr>
            </a:lvl6pPr>
            <a:lvl7pPr marL="2971800" indent="-228600" algn="r" eaLnBrk="0" fontAlgn="base" hangingPunct="0">
              <a:spcBef>
                <a:spcPct val="50000"/>
              </a:spcBef>
              <a:spcAft>
                <a:spcPct val="0"/>
              </a:spcAft>
              <a:defRPr>
                <a:solidFill>
                  <a:schemeClr val="bg1"/>
                </a:solidFill>
                <a:latin typeface="Myriad Pro Light"/>
              </a:defRPr>
            </a:lvl7pPr>
            <a:lvl8pPr marL="3429000" indent="-228600" algn="r" eaLnBrk="0" fontAlgn="base" hangingPunct="0">
              <a:spcBef>
                <a:spcPct val="50000"/>
              </a:spcBef>
              <a:spcAft>
                <a:spcPct val="0"/>
              </a:spcAft>
              <a:defRPr>
                <a:solidFill>
                  <a:schemeClr val="bg1"/>
                </a:solidFill>
                <a:latin typeface="Myriad Pro Light"/>
              </a:defRPr>
            </a:lvl8pPr>
            <a:lvl9pPr marL="3886200" indent="-228600" algn="r" eaLnBrk="0" fontAlgn="base" hangingPunct="0">
              <a:spcBef>
                <a:spcPct val="50000"/>
              </a:spcBef>
              <a:spcAft>
                <a:spcPct val="0"/>
              </a:spcAft>
              <a:defRPr>
                <a:solidFill>
                  <a:schemeClr val="bg1"/>
                </a:solidFill>
                <a:latin typeface="Myriad Pro Light"/>
              </a:defRPr>
            </a:lvl9pPr>
          </a:lstStyle>
          <a:p>
            <a:pPr algn="l" fontAlgn="base">
              <a:spcAft>
                <a:spcPct val="0"/>
              </a:spcAft>
              <a:defRPr/>
            </a:pPr>
            <a:endParaRPr lang="en-GB" altLang="en-US">
              <a:solidFill>
                <a:srgbClr val="000000"/>
              </a:solidFill>
              <a:latin typeface="Arial" panose="020B0604020202020204" pitchFamily="34" charset="0"/>
              <a:cs typeface="Arial" panose="020B0604020202020204" pitchFamily="34" charset="0"/>
            </a:endParaRPr>
          </a:p>
        </p:txBody>
      </p:sp>
      <p:sp>
        <p:nvSpPr>
          <p:cNvPr id="101398" name="Text Box 22"/>
          <p:cNvSpPr txBox="1">
            <a:spLocks noChangeArrowheads="1"/>
          </p:cNvSpPr>
          <p:nvPr userDrawn="1"/>
        </p:nvSpPr>
        <p:spPr bwMode="auto">
          <a:xfrm>
            <a:off x="8534400" y="6324600"/>
            <a:ext cx="533400" cy="366713"/>
          </a:xfrm>
          <a:prstGeom prst="rect">
            <a:avLst/>
          </a:prstGeom>
          <a:noFill/>
          <a:ln w="9525">
            <a:noFill/>
            <a:miter lim="800000"/>
            <a:headEnd/>
            <a:tailEnd/>
          </a:ln>
          <a:effectLst/>
        </p:spPr>
        <p:txBody>
          <a:bodyPr>
            <a:spAutoFit/>
          </a:bodyPr>
          <a:lstStyle>
            <a:lvl1pPr eaLnBrk="0" hangingPunct="0">
              <a:defRPr>
                <a:solidFill>
                  <a:schemeClr val="bg1"/>
                </a:solidFill>
                <a:latin typeface="Myriad Pro Light"/>
              </a:defRPr>
            </a:lvl1pPr>
            <a:lvl2pPr marL="742950" indent="-285750" eaLnBrk="0" hangingPunct="0">
              <a:defRPr>
                <a:solidFill>
                  <a:schemeClr val="bg1"/>
                </a:solidFill>
                <a:latin typeface="Myriad Pro Light"/>
              </a:defRPr>
            </a:lvl2pPr>
            <a:lvl3pPr marL="1143000" indent="-228600" eaLnBrk="0" hangingPunct="0">
              <a:defRPr>
                <a:solidFill>
                  <a:schemeClr val="bg1"/>
                </a:solidFill>
                <a:latin typeface="Myriad Pro Light"/>
              </a:defRPr>
            </a:lvl3pPr>
            <a:lvl4pPr marL="1600200" indent="-228600" eaLnBrk="0" hangingPunct="0">
              <a:defRPr>
                <a:solidFill>
                  <a:schemeClr val="bg1"/>
                </a:solidFill>
                <a:latin typeface="Myriad Pro Light"/>
              </a:defRPr>
            </a:lvl4pPr>
            <a:lvl5pPr marL="2057400" indent="-228600" eaLnBrk="0" hangingPunct="0">
              <a:defRPr>
                <a:solidFill>
                  <a:schemeClr val="bg1"/>
                </a:solidFill>
                <a:latin typeface="Myriad Pro Light"/>
              </a:defRPr>
            </a:lvl5pPr>
            <a:lvl6pPr marL="2514600" indent="-228600" algn="r" eaLnBrk="0" fontAlgn="base" hangingPunct="0">
              <a:spcBef>
                <a:spcPct val="50000"/>
              </a:spcBef>
              <a:spcAft>
                <a:spcPct val="0"/>
              </a:spcAft>
              <a:defRPr>
                <a:solidFill>
                  <a:schemeClr val="bg1"/>
                </a:solidFill>
                <a:latin typeface="Myriad Pro Light"/>
              </a:defRPr>
            </a:lvl6pPr>
            <a:lvl7pPr marL="2971800" indent="-228600" algn="r" eaLnBrk="0" fontAlgn="base" hangingPunct="0">
              <a:spcBef>
                <a:spcPct val="50000"/>
              </a:spcBef>
              <a:spcAft>
                <a:spcPct val="0"/>
              </a:spcAft>
              <a:defRPr>
                <a:solidFill>
                  <a:schemeClr val="bg1"/>
                </a:solidFill>
                <a:latin typeface="Myriad Pro Light"/>
              </a:defRPr>
            </a:lvl7pPr>
            <a:lvl8pPr marL="3429000" indent="-228600" algn="r" eaLnBrk="0" fontAlgn="base" hangingPunct="0">
              <a:spcBef>
                <a:spcPct val="50000"/>
              </a:spcBef>
              <a:spcAft>
                <a:spcPct val="0"/>
              </a:spcAft>
              <a:defRPr>
                <a:solidFill>
                  <a:schemeClr val="bg1"/>
                </a:solidFill>
                <a:latin typeface="Myriad Pro Light"/>
              </a:defRPr>
            </a:lvl8pPr>
            <a:lvl9pPr marL="3886200" indent="-228600" algn="r" eaLnBrk="0" fontAlgn="base" hangingPunct="0">
              <a:spcBef>
                <a:spcPct val="50000"/>
              </a:spcBef>
              <a:spcAft>
                <a:spcPct val="0"/>
              </a:spcAft>
              <a:defRPr>
                <a:solidFill>
                  <a:schemeClr val="bg1"/>
                </a:solidFill>
                <a:latin typeface="Myriad Pro Light"/>
              </a:defRPr>
            </a:lvl9pPr>
          </a:lstStyle>
          <a:p>
            <a:pPr eaLnBrk="1" fontAlgn="base" hangingPunct="1">
              <a:spcBef>
                <a:spcPct val="50000"/>
              </a:spcBef>
              <a:spcAft>
                <a:spcPct val="0"/>
              </a:spcAft>
              <a:defRPr/>
            </a:pPr>
            <a:fld id="{18C13362-D545-448F-BF80-C88DA723E527}" type="slidenum">
              <a:rPr lang="en-US" altLang="en-US" smtClean="0">
                <a:solidFill>
                  <a:srgbClr val="16489F"/>
                </a:solidFill>
                <a:latin typeface="Myriad Pro" pitchFamily="32" charset="0"/>
                <a:cs typeface="Arial" panose="020B0604020202020204" pitchFamily="34" charset="0"/>
              </a:rPr>
              <a:pPr eaLnBrk="1" fontAlgn="base" hangingPunct="1">
                <a:spcBef>
                  <a:spcPct val="50000"/>
                </a:spcBef>
                <a:spcAft>
                  <a:spcPct val="0"/>
                </a:spcAft>
                <a:defRPr/>
              </a:pPr>
              <a:t>‹#›</a:t>
            </a:fld>
            <a:endParaRPr lang="en-US" altLang="en-US">
              <a:solidFill>
                <a:srgbClr val="16489F"/>
              </a:solidFill>
              <a:latin typeface="Myriad Pro" pitchFamily="32" charset="0"/>
              <a:cs typeface="Arial" panose="020B0604020202020204" pitchFamily="34" charset="0"/>
            </a:endParaRPr>
          </a:p>
        </p:txBody>
      </p:sp>
      <p:pic>
        <p:nvPicPr>
          <p:cNvPr id="4106" name="Picture 10" descr="EN.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04800" y="152400"/>
            <a:ext cx="19018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8427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spcBef>
          <a:spcPct val="0"/>
        </a:spcBef>
        <a:spcAft>
          <a:spcPct val="0"/>
        </a:spcAft>
        <a:defRPr sz="4000">
          <a:solidFill>
            <a:srgbClr val="16489F"/>
          </a:solidFill>
          <a:latin typeface="+mj-lt"/>
          <a:ea typeface="+mj-ea"/>
          <a:cs typeface="+mj-cs"/>
        </a:defRPr>
      </a:lvl1pPr>
      <a:lvl2pPr algn="l" rtl="0" eaLnBrk="0" fontAlgn="base" hangingPunct="0">
        <a:spcBef>
          <a:spcPct val="0"/>
        </a:spcBef>
        <a:spcAft>
          <a:spcPct val="0"/>
        </a:spcAft>
        <a:defRPr sz="4000">
          <a:solidFill>
            <a:srgbClr val="16489F"/>
          </a:solidFill>
          <a:latin typeface="Myriad Pro Black" pitchFamily="34" charset="0"/>
        </a:defRPr>
      </a:lvl2pPr>
      <a:lvl3pPr algn="l" rtl="0" eaLnBrk="0" fontAlgn="base" hangingPunct="0">
        <a:spcBef>
          <a:spcPct val="0"/>
        </a:spcBef>
        <a:spcAft>
          <a:spcPct val="0"/>
        </a:spcAft>
        <a:defRPr sz="4000">
          <a:solidFill>
            <a:srgbClr val="16489F"/>
          </a:solidFill>
          <a:latin typeface="Myriad Pro Black" pitchFamily="34" charset="0"/>
        </a:defRPr>
      </a:lvl3pPr>
      <a:lvl4pPr algn="l" rtl="0" eaLnBrk="0" fontAlgn="base" hangingPunct="0">
        <a:spcBef>
          <a:spcPct val="0"/>
        </a:spcBef>
        <a:spcAft>
          <a:spcPct val="0"/>
        </a:spcAft>
        <a:defRPr sz="4000">
          <a:solidFill>
            <a:srgbClr val="16489F"/>
          </a:solidFill>
          <a:latin typeface="Myriad Pro Black" pitchFamily="34" charset="0"/>
        </a:defRPr>
      </a:lvl4pPr>
      <a:lvl5pPr algn="l" rtl="0" eaLnBrk="0" fontAlgn="base" hangingPunct="0">
        <a:spcBef>
          <a:spcPct val="0"/>
        </a:spcBef>
        <a:spcAft>
          <a:spcPct val="0"/>
        </a:spcAft>
        <a:defRPr sz="4000">
          <a:solidFill>
            <a:srgbClr val="16489F"/>
          </a:solidFill>
          <a:latin typeface="Myriad Pro Black" pitchFamily="34" charset="0"/>
        </a:defRPr>
      </a:lvl5pPr>
      <a:lvl6pPr marL="457200" algn="l" rtl="0" fontAlgn="base">
        <a:spcBef>
          <a:spcPct val="0"/>
        </a:spcBef>
        <a:spcAft>
          <a:spcPct val="0"/>
        </a:spcAft>
        <a:defRPr sz="4000">
          <a:solidFill>
            <a:srgbClr val="16489F"/>
          </a:solidFill>
          <a:latin typeface="Myriad Pro Black" pitchFamily="34" charset="0"/>
        </a:defRPr>
      </a:lvl6pPr>
      <a:lvl7pPr marL="914400" algn="l" rtl="0" fontAlgn="base">
        <a:spcBef>
          <a:spcPct val="0"/>
        </a:spcBef>
        <a:spcAft>
          <a:spcPct val="0"/>
        </a:spcAft>
        <a:defRPr sz="4000">
          <a:solidFill>
            <a:srgbClr val="16489F"/>
          </a:solidFill>
          <a:latin typeface="Myriad Pro Black" pitchFamily="34" charset="0"/>
        </a:defRPr>
      </a:lvl7pPr>
      <a:lvl8pPr marL="1371600" algn="l" rtl="0" fontAlgn="base">
        <a:spcBef>
          <a:spcPct val="0"/>
        </a:spcBef>
        <a:spcAft>
          <a:spcPct val="0"/>
        </a:spcAft>
        <a:defRPr sz="4000">
          <a:solidFill>
            <a:srgbClr val="16489F"/>
          </a:solidFill>
          <a:latin typeface="Myriad Pro Black" pitchFamily="34" charset="0"/>
        </a:defRPr>
      </a:lvl8pPr>
      <a:lvl9pPr marL="1828800" algn="l" rtl="0" fontAlgn="base">
        <a:spcBef>
          <a:spcPct val="0"/>
        </a:spcBef>
        <a:spcAft>
          <a:spcPct val="0"/>
        </a:spcAft>
        <a:defRPr sz="4000">
          <a:solidFill>
            <a:srgbClr val="16489F"/>
          </a:solidFill>
          <a:latin typeface="Myriad Pro Black" pitchFamily="34" charset="0"/>
        </a:defRPr>
      </a:lvl9pPr>
    </p:titleStyle>
    <p:bodyStyle>
      <a:lvl1pPr marL="342900" indent="-342900" algn="l" rtl="0" eaLnBrk="0" fontAlgn="base" hangingPunct="0">
        <a:spcBef>
          <a:spcPct val="20000"/>
        </a:spcBef>
        <a:spcAft>
          <a:spcPct val="0"/>
        </a:spcAft>
        <a:buChar char="•"/>
        <a:defRPr sz="2600">
          <a:solidFill>
            <a:srgbClr val="16489F"/>
          </a:solidFill>
          <a:latin typeface="+mn-lt"/>
          <a:ea typeface="+mn-ea"/>
          <a:cs typeface="+mn-cs"/>
        </a:defRPr>
      </a:lvl1pPr>
      <a:lvl2pPr marL="742950" indent="-285750" algn="l" rtl="0" eaLnBrk="0" fontAlgn="base" hangingPunct="0">
        <a:spcBef>
          <a:spcPct val="20000"/>
        </a:spcBef>
        <a:spcAft>
          <a:spcPct val="0"/>
        </a:spcAft>
        <a:buChar char="–"/>
        <a:defRPr sz="2400">
          <a:solidFill>
            <a:srgbClr val="16489F"/>
          </a:solidFill>
          <a:latin typeface="Myriad Pro" pitchFamily="34" charset="0"/>
        </a:defRPr>
      </a:lvl2pPr>
      <a:lvl3pPr marL="1143000" indent="-228600" algn="l" rtl="0" eaLnBrk="0" fontAlgn="base" hangingPunct="0">
        <a:spcBef>
          <a:spcPct val="20000"/>
        </a:spcBef>
        <a:spcAft>
          <a:spcPct val="0"/>
        </a:spcAft>
        <a:buChar char="•"/>
        <a:defRPr sz="2200">
          <a:solidFill>
            <a:srgbClr val="16489F"/>
          </a:solidFill>
          <a:latin typeface="+mn-lt"/>
        </a:defRPr>
      </a:lvl3pPr>
      <a:lvl4pPr marL="1600200" indent="-228600" algn="l" rtl="0" eaLnBrk="0" fontAlgn="base" hangingPunct="0">
        <a:spcBef>
          <a:spcPct val="20000"/>
        </a:spcBef>
        <a:spcAft>
          <a:spcPct val="0"/>
        </a:spcAft>
        <a:buChar char="–"/>
        <a:defRPr sz="2200">
          <a:solidFill>
            <a:srgbClr val="16489F"/>
          </a:solidFill>
          <a:latin typeface="Myriad Pro" pitchFamily="34" charset="0"/>
        </a:defRPr>
      </a:lvl4pPr>
      <a:lvl5pPr marL="2057400" indent="-228600" algn="l" rtl="0" eaLnBrk="0" fontAlgn="base" hangingPunct="0">
        <a:spcBef>
          <a:spcPct val="20000"/>
        </a:spcBef>
        <a:spcAft>
          <a:spcPct val="0"/>
        </a:spcAft>
        <a:buChar char="»"/>
        <a:defRPr sz="2000">
          <a:solidFill>
            <a:srgbClr val="16489F"/>
          </a:solidFill>
          <a:latin typeface="Myriad Pro" pitchFamily="34" charset="0"/>
        </a:defRPr>
      </a:lvl5pPr>
      <a:lvl6pPr marL="2514600" indent="-228600" algn="l" rtl="0" fontAlgn="base">
        <a:spcBef>
          <a:spcPct val="20000"/>
        </a:spcBef>
        <a:spcAft>
          <a:spcPct val="0"/>
        </a:spcAft>
        <a:buChar char="»"/>
        <a:defRPr sz="2000">
          <a:solidFill>
            <a:srgbClr val="16489F"/>
          </a:solidFill>
          <a:latin typeface="Myriad Pro" pitchFamily="34" charset="0"/>
        </a:defRPr>
      </a:lvl6pPr>
      <a:lvl7pPr marL="2971800" indent="-228600" algn="l" rtl="0" fontAlgn="base">
        <a:spcBef>
          <a:spcPct val="20000"/>
        </a:spcBef>
        <a:spcAft>
          <a:spcPct val="0"/>
        </a:spcAft>
        <a:buChar char="»"/>
        <a:defRPr sz="2000">
          <a:solidFill>
            <a:srgbClr val="16489F"/>
          </a:solidFill>
          <a:latin typeface="Myriad Pro" pitchFamily="34" charset="0"/>
        </a:defRPr>
      </a:lvl7pPr>
      <a:lvl8pPr marL="3429000" indent="-228600" algn="l" rtl="0" fontAlgn="base">
        <a:spcBef>
          <a:spcPct val="20000"/>
        </a:spcBef>
        <a:spcAft>
          <a:spcPct val="0"/>
        </a:spcAft>
        <a:buChar char="»"/>
        <a:defRPr sz="2000">
          <a:solidFill>
            <a:srgbClr val="16489F"/>
          </a:solidFill>
          <a:latin typeface="Myriad Pro" pitchFamily="34" charset="0"/>
        </a:defRPr>
      </a:lvl8pPr>
      <a:lvl9pPr marL="3886200" indent="-228600" algn="l" rtl="0" fontAlgn="base">
        <a:spcBef>
          <a:spcPct val="20000"/>
        </a:spcBef>
        <a:spcAft>
          <a:spcPct val="0"/>
        </a:spcAft>
        <a:buChar char="»"/>
        <a:defRPr sz="2000">
          <a:solidFill>
            <a:srgbClr val="16489F"/>
          </a:solidFill>
          <a:latin typeface="Myriad Pro"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10755" name="Rectangle 3"/>
          <p:cNvSpPr>
            <a:spLocks noGrp="1" noChangeArrowheads="1"/>
          </p:cNvSpPr>
          <p:nvPr>
            <p:ph type="body" idx="1"/>
          </p:nvPr>
        </p:nvSpPr>
        <p:spPr bwMode="gray">
          <a:xfrm>
            <a:off x="457200" y="1196975"/>
            <a:ext cx="82296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sp>
        <p:nvSpPr>
          <p:cNvPr id="1610772" name="Rectangle 20"/>
          <p:cNvSpPr>
            <a:spLocks noGrp="1" noChangeArrowheads="1"/>
          </p:cNvSpPr>
          <p:nvPr>
            <p:ph type="sldNum" sz="quarter" idx="4"/>
          </p:nvPr>
        </p:nvSpPr>
        <p:spPr bwMode="gray">
          <a:xfrm>
            <a:off x="312738" y="6364288"/>
            <a:ext cx="2243137"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lnSpc>
                <a:spcPct val="100000"/>
              </a:lnSpc>
              <a:spcBef>
                <a:spcPct val="0"/>
              </a:spcBef>
              <a:buFontTx/>
              <a:buNone/>
              <a:defRPr sz="2200">
                <a:solidFill>
                  <a:srgbClr val="134095"/>
                </a:solidFill>
                <a:latin typeface="Arial" panose="020B0604020202020204" pitchFamily="34" charset="0"/>
                <a:cs typeface="Arial"/>
              </a:defRPr>
            </a:lvl1pPr>
          </a:lstStyle>
          <a:p>
            <a:pPr fontAlgn="base">
              <a:spcAft>
                <a:spcPct val="0"/>
              </a:spcAft>
              <a:defRPr/>
            </a:pPr>
            <a:r>
              <a:rPr lang="fr-FR" altLang="en-US"/>
              <a:t>│</a:t>
            </a:r>
            <a:r>
              <a:rPr lang="fr-FR" altLang="en-US" sz="1800">
                <a:solidFill>
                  <a:srgbClr val="000000"/>
                </a:solidFill>
              </a:rPr>
              <a:t> </a:t>
            </a:r>
            <a:fld id="{4932C099-0DF1-4759-AFC0-B43A7457BAFD}" type="slidenum">
              <a:rPr lang="fr-FR" altLang="en-US" sz="1200" baseline="30000">
                <a:solidFill>
                  <a:srgbClr val="000000"/>
                </a:solidFill>
              </a:rPr>
              <a:pPr fontAlgn="base">
                <a:spcAft>
                  <a:spcPct val="0"/>
                </a:spcAft>
                <a:defRPr/>
              </a:pPr>
              <a:t>‹#›</a:t>
            </a:fld>
            <a:endParaRPr lang="fr-FR" altLang="en-US" sz="1200" baseline="30000">
              <a:solidFill>
                <a:srgbClr val="000000"/>
              </a:solidFill>
            </a:endParaRPr>
          </a:p>
        </p:txBody>
      </p:sp>
      <p:sp>
        <p:nvSpPr>
          <p:cNvPr id="1611658" name="Rectangle 906"/>
          <p:cNvSpPr>
            <a:spLocks noGrp="1" noChangeArrowheads="1"/>
          </p:cNvSpPr>
          <p:nvPr>
            <p:ph type="title"/>
          </p:nvPr>
        </p:nvSpPr>
        <p:spPr bwMode="gray">
          <a:xfrm>
            <a:off x="457200" y="333375"/>
            <a:ext cx="77152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p>
        </p:txBody>
      </p:sp>
      <p:grpSp>
        <p:nvGrpSpPr>
          <p:cNvPr id="3077" name="Group 973"/>
          <p:cNvGrpSpPr>
            <a:grpSpLocks/>
          </p:cNvGrpSpPr>
          <p:nvPr userDrawn="1"/>
        </p:nvGrpSpPr>
        <p:grpSpPr bwMode="auto">
          <a:xfrm>
            <a:off x="6413500" y="6143625"/>
            <a:ext cx="2274888" cy="596900"/>
            <a:chOff x="4040" y="3870"/>
            <a:chExt cx="1433" cy="376"/>
          </a:xfrm>
        </p:grpSpPr>
        <p:sp>
          <p:nvSpPr>
            <p:cNvPr id="3078" name="Freeform 915"/>
            <p:cNvSpPr>
              <a:spLocks/>
            </p:cNvSpPr>
            <p:nvPr userDrawn="1"/>
          </p:nvSpPr>
          <p:spPr bwMode="gray">
            <a:xfrm>
              <a:off x="4849" y="4058"/>
              <a:ext cx="46" cy="73"/>
            </a:xfrm>
            <a:custGeom>
              <a:avLst/>
              <a:gdLst>
                <a:gd name="T0" fmla="*/ 0 w 63"/>
                <a:gd name="T1" fmla="*/ 1 h 101"/>
                <a:gd name="T2" fmla="*/ 1 w 63"/>
                <a:gd name="T3" fmla="*/ 0 h 101"/>
                <a:gd name="T4" fmla="*/ 1 w 63"/>
                <a:gd name="T5" fmla="*/ 0 h 101"/>
                <a:gd name="T6" fmla="*/ 1 w 63"/>
                <a:gd name="T7" fmla="*/ 1 h 101"/>
                <a:gd name="T8" fmla="*/ 1 w 63"/>
                <a:gd name="T9" fmla="*/ 1 h 101"/>
                <a:gd name="T10" fmla="*/ 1 w 63"/>
                <a:gd name="T11" fmla="*/ 1 h 101"/>
                <a:gd name="T12" fmla="*/ 1 w 63"/>
                <a:gd name="T13" fmla="*/ 1 h 101"/>
                <a:gd name="T14" fmla="*/ 1 w 63"/>
                <a:gd name="T15" fmla="*/ 1 h 101"/>
                <a:gd name="T16" fmla="*/ 1 w 63"/>
                <a:gd name="T17" fmla="*/ 1 h 101"/>
                <a:gd name="T18" fmla="*/ 1 w 63"/>
                <a:gd name="T19" fmla="*/ 1 h 101"/>
                <a:gd name="T20" fmla="*/ 1 w 63"/>
                <a:gd name="T21" fmla="*/ 1 h 101"/>
                <a:gd name="T22" fmla="*/ 1 w 63"/>
                <a:gd name="T23" fmla="*/ 1 h 101"/>
                <a:gd name="T24" fmla="*/ 1 w 63"/>
                <a:gd name="T25" fmla="*/ 1 h 101"/>
                <a:gd name="T26" fmla="*/ 1 w 63"/>
                <a:gd name="T27" fmla="*/ 1 h 101"/>
                <a:gd name="T28" fmla="*/ 1 w 63"/>
                <a:gd name="T29" fmla="*/ 1 h 101"/>
                <a:gd name="T30" fmla="*/ 1 w 63"/>
                <a:gd name="T31" fmla="*/ 1 h 101"/>
                <a:gd name="T32" fmla="*/ 1 w 63"/>
                <a:gd name="T33" fmla="*/ 1 h 101"/>
                <a:gd name="T34" fmla="*/ 1 w 63"/>
                <a:gd name="T35" fmla="*/ 1 h 101"/>
                <a:gd name="T36" fmla="*/ 1 w 63"/>
                <a:gd name="T37" fmla="*/ 1 h 101"/>
                <a:gd name="T38" fmla="*/ 0 w 63"/>
                <a:gd name="T39" fmla="*/ 1 h 101"/>
                <a:gd name="T40" fmla="*/ 0 w 63"/>
                <a:gd name="T41" fmla="*/ 1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01">
                  <a:moveTo>
                    <a:pt x="0" y="3"/>
                  </a:moveTo>
                  <a:cubicBezTo>
                    <a:pt x="0" y="1"/>
                    <a:pt x="1" y="0"/>
                    <a:pt x="3" y="0"/>
                  </a:cubicBezTo>
                  <a:cubicBezTo>
                    <a:pt x="59" y="0"/>
                    <a:pt x="59" y="0"/>
                    <a:pt x="59" y="0"/>
                  </a:cubicBezTo>
                  <a:cubicBezTo>
                    <a:pt x="61" y="0"/>
                    <a:pt x="62" y="1"/>
                    <a:pt x="62" y="3"/>
                  </a:cubicBezTo>
                  <a:cubicBezTo>
                    <a:pt x="62" y="12"/>
                    <a:pt x="62" y="12"/>
                    <a:pt x="62" y="12"/>
                  </a:cubicBezTo>
                  <a:cubicBezTo>
                    <a:pt x="62" y="14"/>
                    <a:pt x="62" y="15"/>
                    <a:pt x="59" y="15"/>
                  </a:cubicBezTo>
                  <a:cubicBezTo>
                    <a:pt x="18" y="15"/>
                    <a:pt x="18" y="15"/>
                    <a:pt x="18" y="15"/>
                  </a:cubicBezTo>
                  <a:cubicBezTo>
                    <a:pt x="18" y="41"/>
                    <a:pt x="18" y="41"/>
                    <a:pt x="18" y="41"/>
                  </a:cubicBezTo>
                  <a:cubicBezTo>
                    <a:pt x="55" y="41"/>
                    <a:pt x="55" y="41"/>
                    <a:pt x="55" y="41"/>
                  </a:cubicBezTo>
                  <a:cubicBezTo>
                    <a:pt x="57" y="41"/>
                    <a:pt x="58" y="42"/>
                    <a:pt x="58" y="44"/>
                  </a:cubicBezTo>
                  <a:cubicBezTo>
                    <a:pt x="58" y="53"/>
                    <a:pt x="58" y="53"/>
                    <a:pt x="58" y="53"/>
                  </a:cubicBezTo>
                  <a:cubicBezTo>
                    <a:pt x="58" y="55"/>
                    <a:pt x="57" y="56"/>
                    <a:pt x="55" y="56"/>
                  </a:cubicBezTo>
                  <a:cubicBezTo>
                    <a:pt x="18" y="56"/>
                    <a:pt x="18" y="56"/>
                    <a:pt x="18" y="56"/>
                  </a:cubicBezTo>
                  <a:cubicBezTo>
                    <a:pt x="18" y="86"/>
                    <a:pt x="18" y="86"/>
                    <a:pt x="18" y="86"/>
                  </a:cubicBezTo>
                  <a:cubicBezTo>
                    <a:pt x="60" y="86"/>
                    <a:pt x="60" y="86"/>
                    <a:pt x="60" y="86"/>
                  </a:cubicBezTo>
                  <a:cubicBezTo>
                    <a:pt x="62" y="86"/>
                    <a:pt x="63" y="87"/>
                    <a:pt x="63" y="89"/>
                  </a:cubicBezTo>
                  <a:cubicBezTo>
                    <a:pt x="63" y="98"/>
                    <a:pt x="63" y="98"/>
                    <a:pt x="63" y="98"/>
                  </a:cubicBezTo>
                  <a:cubicBezTo>
                    <a:pt x="63" y="100"/>
                    <a:pt x="62" y="101"/>
                    <a:pt x="60" y="101"/>
                  </a:cubicBezTo>
                  <a:cubicBezTo>
                    <a:pt x="3" y="101"/>
                    <a:pt x="3" y="101"/>
                    <a:pt x="3" y="101"/>
                  </a:cubicBezTo>
                  <a:cubicBezTo>
                    <a:pt x="1" y="101"/>
                    <a:pt x="0" y="100"/>
                    <a:pt x="0" y="98"/>
                  </a:cubicBezTo>
                  <a:lnTo>
                    <a:pt x="0" y="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79" name="Freeform 916"/>
            <p:cNvSpPr>
              <a:spLocks/>
            </p:cNvSpPr>
            <p:nvPr userDrawn="1"/>
          </p:nvSpPr>
          <p:spPr bwMode="gray">
            <a:xfrm>
              <a:off x="4905" y="4077"/>
              <a:ext cx="47" cy="54"/>
            </a:xfrm>
            <a:custGeom>
              <a:avLst/>
              <a:gdLst>
                <a:gd name="T0" fmla="*/ 1 w 65"/>
                <a:gd name="T1" fmla="*/ 1 h 76"/>
                <a:gd name="T2" fmla="*/ 1 w 65"/>
                <a:gd name="T3" fmla="*/ 1 h 76"/>
                <a:gd name="T4" fmla="*/ 1 w 65"/>
                <a:gd name="T5" fmla="*/ 1 h 76"/>
                <a:gd name="T6" fmla="*/ 1 w 65"/>
                <a:gd name="T7" fmla="*/ 1 h 76"/>
                <a:gd name="T8" fmla="*/ 1 w 65"/>
                <a:gd name="T9" fmla="*/ 1 h 76"/>
                <a:gd name="T10" fmla="*/ 1 w 65"/>
                <a:gd name="T11" fmla="*/ 1 h 76"/>
                <a:gd name="T12" fmla="*/ 0 w 65"/>
                <a:gd name="T13" fmla="*/ 1 h 76"/>
                <a:gd name="T14" fmla="*/ 0 w 65"/>
                <a:gd name="T15" fmla="*/ 1 h 76"/>
                <a:gd name="T16" fmla="*/ 1 w 65"/>
                <a:gd name="T17" fmla="*/ 0 h 76"/>
                <a:gd name="T18" fmla="*/ 1 w 65"/>
                <a:gd name="T19" fmla="*/ 0 h 76"/>
                <a:gd name="T20" fmla="*/ 1 w 65"/>
                <a:gd name="T21" fmla="*/ 1 h 76"/>
                <a:gd name="T22" fmla="*/ 1 w 65"/>
                <a:gd name="T23" fmla="*/ 1 h 76"/>
                <a:gd name="T24" fmla="*/ 1 w 65"/>
                <a:gd name="T25" fmla="*/ 1 h 76"/>
                <a:gd name="T26" fmla="*/ 1 w 65"/>
                <a:gd name="T27" fmla="*/ 1 h 76"/>
                <a:gd name="T28" fmla="*/ 1 w 65"/>
                <a:gd name="T29" fmla="*/ 1 h 76"/>
                <a:gd name="T30" fmla="*/ 1 w 65"/>
                <a:gd name="T31" fmla="*/ 0 h 76"/>
                <a:gd name="T32" fmla="*/ 1 w 65"/>
                <a:gd name="T33" fmla="*/ 0 h 76"/>
                <a:gd name="T34" fmla="*/ 1 w 65"/>
                <a:gd name="T35" fmla="*/ 1 h 76"/>
                <a:gd name="T36" fmla="*/ 1 w 65"/>
                <a:gd name="T37" fmla="*/ 1 h 76"/>
                <a:gd name="T38" fmla="*/ 1 w 65"/>
                <a:gd name="T39" fmla="*/ 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5"/>
                  </a:moveTo>
                  <a:cubicBezTo>
                    <a:pt x="51" y="75"/>
                    <a:pt x="51" y="75"/>
                    <a:pt x="51" y="75"/>
                  </a:cubicBezTo>
                  <a:cubicBezTo>
                    <a:pt x="49" y="75"/>
                    <a:pt x="48" y="74"/>
                    <a:pt x="48" y="72"/>
                  </a:cubicBezTo>
                  <a:cubicBezTo>
                    <a:pt x="48" y="67"/>
                    <a:pt x="48" y="67"/>
                    <a:pt x="48" y="67"/>
                  </a:cubicBezTo>
                  <a:cubicBezTo>
                    <a:pt x="48" y="67"/>
                    <a:pt x="48" y="67"/>
                    <a:pt x="48" y="67"/>
                  </a:cubicBezTo>
                  <a:cubicBezTo>
                    <a:pt x="42" y="71"/>
                    <a:pt x="31" y="76"/>
                    <a:pt x="22" y="76"/>
                  </a:cubicBezTo>
                  <a:cubicBezTo>
                    <a:pt x="2" y="76"/>
                    <a:pt x="0" y="64"/>
                    <a:pt x="0" y="48"/>
                  </a:cubicBezTo>
                  <a:cubicBezTo>
                    <a:pt x="0" y="3"/>
                    <a:pt x="0" y="3"/>
                    <a:pt x="0" y="3"/>
                  </a:cubicBezTo>
                  <a:cubicBezTo>
                    <a:pt x="0" y="2"/>
                    <a:pt x="0" y="0"/>
                    <a:pt x="3" y="0"/>
                  </a:cubicBezTo>
                  <a:cubicBezTo>
                    <a:pt x="14" y="0"/>
                    <a:pt x="14" y="0"/>
                    <a:pt x="14" y="0"/>
                  </a:cubicBezTo>
                  <a:cubicBezTo>
                    <a:pt x="16" y="0"/>
                    <a:pt x="16" y="2"/>
                    <a:pt x="16" y="3"/>
                  </a:cubicBezTo>
                  <a:cubicBezTo>
                    <a:pt x="16" y="46"/>
                    <a:pt x="16" y="46"/>
                    <a:pt x="16" y="46"/>
                  </a:cubicBezTo>
                  <a:cubicBezTo>
                    <a:pt x="16" y="55"/>
                    <a:pt x="18" y="61"/>
                    <a:pt x="27" y="61"/>
                  </a:cubicBezTo>
                  <a:cubicBezTo>
                    <a:pt x="34" y="61"/>
                    <a:pt x="44" y="56"/>
                    <a:pt x="48" y="54"/>
                  </a:cubicBezTo>
                  <a:cubicBezTo>
                    <a:pt x="48" y="3"/>
                    <a:pt x="48" y="3"/>
                    <a:pt x="48" y="3"/>
                  </a:cubicBezTo>
                  <a:cubicBezTo>
                    <a:pt x="48" y="2"/>
                    <a:pt x="49" y="0"/>
                    <a:pt x="51" y="0"/>
                  </a:cubicBezTo>
                  <a:cubicBezTo>
                    <a:pt x="62" y="0"/>
                    <a:pt x="62" y="0"/>
                    <a:pt x="62" y="0"/>
                  </a:cubicBezTo>
                  <a:cubicBezTo>
                    <a:pt x="64" y="0"/>
                    <a:pt x="65" y="2"/>
                    <a:pt x="65" y="3"/>
                  </a:cubicBezTo>
                  <a:cubicBezTo>
                    <a:pt x="65" y="72"/>
                    <a:pt x="65" y="72"/>
                    <a:pt x="65" y="72"/>
                  </a:cubicBezTo>
                  <a:cubicBezTo>
                    <a:pt x="65" y="74"/>
                    <a:pt x="64" y="75"/>
                    <a:pt x="62" y="7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0" name="Freeform 917"/>
            <p:cNvSpPr>
              <a:spLocks/>
            </p:cNvSpPr>
            <p:nvPr userDrawn="1"/>
          </p:nvSpPr>
          <p:spPr bwMode="gray">
            <a:xfrm>
              <a:off x="4966" y="4076"/>
              <a:ext cx="31" cy="55"/>
            </a:xfrm>
            <a:custGeom>
              <a:avLst/>
              <a:gdLst>
                <a:gd name="T0" fmla="*/ 1 w 44"/>
                <a:gd name="T1" fmla="*/ 1 h 76"/>
                <a:gd name="T2" fmla="*/ 1 w 44"/>
                <a:gd name="T3" fmla="*/ 1 h 76"/>
                <a:gd name="T4" fmla="*/ 1 w 44"/>
                <a:gd name="T5" fmla="*/ 1 h 76"/>
                <a:gd name="T6" fmla="*/ 0 w 44"/>
                <a:gd name="T7" fmla="*/ 1 h 76"/>
                <a:gd name="T8" fmla="*/ 0 w 44"/>
                <a:gd name="T9" fmla="*/ 1 h 76"/>
                <a:gd name="T10" fmla="*/ 1 w 44"/>
                <a:gd name="T11" fmla="*/ 1 h 76"/>
                <a:gd name="T12" fmla="*/ 1 w 44"/>
                <a:gd name="T13" fmla="*/ 1 h 76"/>
                <a:gd name="T14" fmla="*/ 1 w 44"/>
                <a:gd name="T15" fmla="*/ 1 h 76"/>
                <a:gd name="T16" fmla="*/ 1 w 44"/>
                <a:gd name="T17" fmla="*/ 1 h 76"/>
                <a:gd name="T18" fmla="*/ 1 w 44"/>
                <a:gd name="T19" fmla="*/ 1 h 76"/>
                <a:gd name="T20" fmla="*/ 1 w 44"/>
                <a:gd name="T21" fmla="*/ 1 h 76"/>
                <a:gd name="T22" fmla="*/ 1 w 44"/>
                <a:gd name="T23" fmla="*/ 1 h 76"/>
                <a:gd name="T24" fmla="*/ 1 w 44"/>
                <a:gd name="T25" fmla="*/ 1 h 76"/>
                <a:gd name="T26" fmla="*/ 1 w 44"/>
                <a:gd name="T27" fmla="*/ 1 h 76"/>
                <a:gd name="T28" fmla="*/ 1 w 44"/>
                <a:gd name="T29" fmla="*/ 1 h 76"/>
                <a:gd name="T30" fmla="*/ 1 w 44"/>
                <a:gd name="T31" fmla="*/ 1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76">
                  <a:moveTo>
                    <a:pt x="16" y="73"/>
                  </a:move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11"/>
                    <a:pt x="16" y="11"/>
                    <a:pt x="16" y="11"/>
                  </a:cubicBezTo>
                  <a:cubicBezTo>
                    <a:pt x="17" y="11"/>
                    <a:pt x="17" y="11"/>
                    <a:pt x="17" y="11"/>
                  </a:cubicBezTo>
                  <a:cubicBezTo>
                    <a:pt x="21" y="7"/>
                    <a:pt x="32" y="2"/>
                    <a:pt x="39" y="1"/>
                  </a:cubicBezTo>
                  <a:cubicBezTo>
                    <a:pt x="41" y="0"/>
                    <a:pt x="42" y="1"/>
                    <a:pt x="43" y="3"/>
                  </a:cubicBezTo>
                  <a:cubicBezTo>
                    <a:pt x="44" y="13"/>
                    <a:pt x="44" y="13"/>
                    <a:pt x="44" y="13"/>
                  </a:cubicBezTo>
                  <a:cubicBezTo>
                    <a:pt x="44" y="16"/>
                    <a:pt x="44" y="17"/>
                    <a:pt x="41" y="17"/>
                  </a:cubicBezTo>
                  <a:cubicBezTo>
                    <a:pt x="32" y="19"/>
                    <a:pt x="22" y="22"/>
                    <a:pt x="16" y="24"/>
                  </a:cubicBezTo>
                  <a:lnTo>
                    <a:pt x="16" y="7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1" name="Freeform 918"/>
            <p:cNvSpPr>
              <a:spLocks noEditPoints="1"/>
            </p:cNvSpPr>
            <p:nvPr userDrawn="1"/>
          </p:nvSpPr>
          <p:spPr bwMode="gray">
            <a:xfrm>
              <a:off x="5002" y="4076"/>
              <a:ext cx="48" cy="55"/>
            </a:xfrm>
            <a:custGeom>
              <a:avLst/>
              <a:gdLst>
                <a:gd name="T0" fmla="*/ 1 w 66"/>
                <a:gd name="T1" fmla="*/ 1 h 77"/>
                <a:gd name="T2" fmla="*/ 0 w 66"/>
                <a:gd name="T3" fmla="*/ 1 h 77"/>
                <a:gd name="T4" fmla="*/ 1 w 66"/>
                <a:gd name="T5" fmla="*/ 0 h 77"/>
                <a:gd name="T6" fmla="*/ 1 w 66"/>
                <a:gd name="T7" fmla="*/ 1 h 77"/>
                <a:gd name="T8" fmla="*/ 1 w 66"/>
                <a:gd name="T9" fmla="*/ 1 h 77"/>
                <a:gd name="T10" fmla="*/ 1 w 66"/>
                <a:gd name="T11" fmla="*/ 1 h 77"/>
                <a:gd name="T12" fmla="*/ 1 w 66"/>
                <a:gd name="T13" fmla="*/ 1 h 77"/>
                <a:gd name="T14" fmla="*/ 1 w 66"/>
                <a:gd name="T15" fmla="*/ 1 h 77"/>
                <a:gd name="T16" fmla="*/ 1 w 66"/>
                <a:gd name="T17" fmla="*/ 1 h 77"/>
                <a:gd name="T18" fmla="*/ 1 w 66"/>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2" y="15"/>
                  </a:moveTo>
                  <a:cubicBezTo>
                    <a:pt x="19" y="15"/>
                    <a:pt x="16" y="23"/>
                    <a:pt x="16" y="39"/>
                  </a:cubicBezTo>
                  <a:cubicBezTo>
                    <a:pt x="16" y="55"/>
                    <a:pt x="19" y="63"/>
                    <a:pt x="32" y="63"/>
                  </a:cubicBezTo>
                  <a:cubicBezTo>
                    <a:pt x="46" y="63"/>
                    <a:pt x="49" y="55"/>
                    <a:pt x="49" y="39"/>
                  </a:cubicBezTo>
                  <a:cubicBezTo>
                    <a:pt x="49" y="22"/>
                    <a:pt x="46" y="15"/>
                    <a:pt x="32"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2" name="Freeform 919"/>
            <p:cNvSpPr>
              <a:spLocks noEditPoints="1"/>
            </p:cNvSpPr>
            <p:nvPr userDrawn="1"/>
          </p:nvSpPr>
          <p:spPr bwMode="gray">
            <a:xfrm>
              <a:off x="5060" y="4076"/>
              <a:ext cx="47" cy="75"/>
            </a:xfrm>
            <a:custGeom>
              <a:avLst/>
              <a:gdLst>
                <a:gd name="T0" fmla="*/ 1 w 66"/>
                <a:gd name="T1" fmla="*/ 1 h 104"/>
                <a:gd name="T2" fmla="*/ 1 w 66"/>
                <a:gd name="T3" fmla="*/ 1 h 104"/>
                <a:gd name="T4" fmla="*/ 1 w 66"/>
                <a:gd name="T5" fmla="*/ 1 h 104"/>
                <a:gd name="T6" fmla="*/ 1 w 66"/>
                <a:gd name="T7" fmla="*/ 1 h 104"/>
                <a:gd name="T8" fmla="*/ 1 w 66"/>
                <a:gd name="T9" fmla="*/ 1 h 104"/>
                <a:gd name="T10" fmla="*/ 1 w 66"/>
                <a:gd name="T11" fmla="*/ 1 h 104"/>
                <a:gd name="T12" fmla="*/ 0 w 66"/>
                <a:gd name="T13" fmla="*/ 1 h 104"/>
                <a:gd name="T14" fmla="*/ 0 w 66"/>
                <a:gd name="T15" fmla="*/ 1 h 104"/>
                <a:gd name="T16" fmla="*/ 1 w 66"/>
                <a:gd name="T17" fmla="*/ 1 h 104"/>
                <a:gd name="T18" fmla="*/ 1 w 66"/>
                <a:gd name="T19" fmla="*/ 1 h 104"/>
                <a:gd name="T20" fmla="*/ 1 w 66"/>
                <a:gd name="T21" fmla="*/ 1 h 104"/>
                <a:gd name="T22" fmla="*/ 1 w 66"/>
                <a:gd name="T23" fmla="*/ 1 h 104"/>
                <a:gd name="T24" fmla="*/ 1 w 66"/>
                <a:gd name="T25" fmla="*/ 1 h 104"/>
                <a:gd name="T26" fmla="*/ 1 w 66"/>
                <a:gd name="T27" fmla="*/ 0 h 104"/>
                <a:gd name="T28" fmla="*/ 1 w 66"/>
                <a:gd name="T29" fmla="*/ 1 h 104"/>
                <a:gd name="T30" fmla="*/ 1 w 66"/>
                <a:gd name="T31" fmla="*/ 1 h 104"/>
                <a:gd name="T32" fmla="*/ 1 w 66"/>
                <a:gd name="T33" fmla="*/ 1 h 104"/>
                <a:gd name="T34" fmla="*/ 1 w 66"/>
                <a:gd name="T35" fmla="*/ 1 h 104"/>
                <a:gd name="T36" fmla="*/ 1 w 66"/>
                <a:gd name="T37" fmla="*/ 1 h 104"/>
                <a:gd name="T38" fmla="*/ 1 w 66"/>
                <a:gd name="T39" fmla="*/ 1 h 104"/>
                <a:gd name="T40" fmla="*/ 1 w 66"/>
                <a:gd name="T41" fmla="*/ 1 h 104"/>
                <a:gd name="T42" fmla="*/ 1 w 66"/>
                <a:gd name="T43" fmla="*/ 1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 h="104">
                  <a:moveTo>
                    <a:pt x="36" y="77"/>
                  </a:moveTo>
                  <a:cubicBezTo>
                    <a:pt x="31" y="77"/>
                    <a:pt x="24" y="76"/>
                    <a:pt x="17" y="74"/>
                  </a:cubicBezTo>
                  <a:cubicBezTo>
                    <a:pt x="17" y="74"/>
                    <a:pt x="17" y="74"/>
                    <a:pt x="17" y="74"/>
                  </a:cubicBezTo>
                  <a:cubicBezTo>
                    <a:pt x="17" y="101"/>
                    <a:pt x="17" y="101"/>
                    <a:pt x="17" y="101"/>
                  </a:cubicBezTo>
                  <a:cubicBezTo>
                    <a:pt x="17" y="103"/>
                    <a:pt x="16" y="104"/>
                    <a:pt x="14" y="104"/>
                  </a:cubicBezTo>
                  <a:cubicBezTo>
                    <a:pt x="3" y="104"/>
                    <a:pt x="3" y="104"/>
                    <a:pt x="3" y="104"/>
                  </a:cubicBezTo>
                  <a:cubicBezTo>
                    <a:pt x="1" y="104"/>
                    <a:pt x="0" y="103"/>
                    <a:pt x="0" y="101"/>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6"/>
                    <a:pt x="32" y="0"/>
                    <a:pt x="41" y="0"/>
                  </a:cubicBezTo>
                  <a:cubicBezTo>
                    <a:pt x="61" y="0"/>
                    <a:pt x="66" y="15"/>
                    <a:pt x="66" y="38"/>
                  </a:cubicBezTo>
                  <a:cubicBezTo>
                    <a:pt x="66" y="63"/>
                    <a:pt x="60" y="77"/>
                    <a:pt x="36" y="77"/>
                  </a:cubicBezTo>
                  <a:close/>
                  <a:moveTo>
                    <a:pt x="37" y="15"/>
                  </a:moveTo>
                  <a:cubicBezTo>
                    <a:pt x="31" y="15"/>
                    <a:pt x="21" y="20"/>
                    <a:pt x="17" y="22"/>
                  </a:cubicBezTo>
                  <a:cubicBezTo>
                    <a:pt x="17" y="60"/>
                    <a:pt x="17" y="60"/>
                    <a:pt x="17" y="60"/>
                  </a:cubicBezTo>
                  <a:cubicBezTo>
                    <a:pt x="24" y="62"/>
                    <a:pt x="29" y="63"/>
                    <a:pt x="34" y="63"/>
                  </a:cubicBezTo>
                  <a:cubicBezTo>
                    <a:pt x="45" y="63"/>
                    <a:pt x="49" y="57"/>
                    <a:pt x="49" y="38"/>
                  </a:cubicBezTo>
                  <a:cubicBezTo>
                    <a:pt x="49" y="19"/>
                    <a:pt x="45" y="15"/>
                    <a:pt x="37"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3" name="Freeform 920"/>
            <p:cNvSpPr>
              <a:spLocks noEditPoints="1"/>
            </p:cNvSpPr>
            <p:nvPr userDrawn="1"/>
          </p:nvSpPr>
          <p:spPr bwMode="gray">
            <a:xfrm>
              <a:off x="5116" y="4076"/>
              <a:ext cx="46" cy="55"/>
            </a:xfrm>
            <a:custGeom>
              <a:avLst/>
              <a:gdLst>
                <a:gd name="T0" fmla="*/ 1 w 65"/>
                <a:gd name="T1" fmla="*/ 1 h 77"/>
                <a:gd name="T2" fmla="*/ 1 w 65"/>
                <a:gd name="T3" fmla="*/ 1 h 77"/>
                <a:gd name="T4" fmla="*/ 1 w 65"/>
                <a:gd name="T5" fmla="*/ 1 h 77"/>
                <a:gd name="T6" fmla="*/ 1 w 65"/>
                <a:gd name="T7" fmla="*/ 1 h 77"/>
                <a:gd name="T8" fmla="*/ 1 w 65"/>
                <a:gd name="T9" fmla="*/ 1 h 77"/>
                <a:gd name="T10" fmla="*/ 1 w 65"/>
                <a:gd name="T11" fmla="*/ 1 h 77"/>
                <a:gd name="T12" fmla="*/ 1 w 65"/>
                <a:gd name="T13" fmla="*/ 1 h 77"/>
                <a:gd name="T14" fmla="*/ 0 w 65"/>
                <a:gd name="T15" fmla="*/ 1 h 77"/>
                <a:gd name="T16" fmla="*/ 1 w 65"/>
                <a:gd name="T17" fmla="*/ 0 h 77"/>
                <a:gd name="T18" fmla="*/ 1 w 65"/>
                <a:gd name="T19" fmla="*/ 1 h 77"/>
                <a:gd name="T20" fmla="*/ 1 w 65"/>
                <a:gd name="T21" fmla="*/ 1 h 77"/>
                <a:gd name="T22" fmla="*/ 1 w 65"/>
                <a:gd name="T23" fmla="*/ 1 h 77"/>
                <a:gd name="T24" fmla="*/ 1 w 65"/>
                <a:gd name="T25" fmla="*/ 1 h 77"/>
                <a:gd name="T26" fmla="*/ 1 w 65"/>
                <a:gd name="T27" fmla="*/ 1 h 77"/>
                <a:gd name="T28" fmla="*/ 1 w 65"/>
                <a:gd name="T29" fmla="*/ 1 h 77"/>
                <a:gd name="T30" fmla="*/ 1 w 65"/>
                <a:gd name="T31" fmla="*/ 1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77">
                  <a:moveTo>
                    <a:pt x="17" y="43"/>
                  </a:moveTo>
                  <a:cubicBezTo>
                    <a:pt x="18" y="59"/>
                    <a:pt x="23" y="63"/>
                    <a:pt x="36" y="63"/>
                  </a:cubicBezTo>
                  <a:cubicBezTo>
                    <a:pt x="41" y="63"/>
                    <a:pt x="50" y="62"/>
                    <a:pt x="56" y="61"/>
                  </a:cubicBezTo>
                  <a:cubicBezTo>
                    <a:pt x="58" y="61"/>
                    <a:pt x="59" y="61"/>
                    <a:pt x="60" y="64"/>
                  </a:cubicBezTo>
                  <a:cubicBezTo>
                    <a:pt x="61" y="69"/>
                    <a:pt x="61" y="69"/>
                    <a:pt x="61" y="69"/>
                  </a:cubicBezTo>
                  <a:cubicBezTo>
                    <a:pt x="61" y="71"/>
                    <a:pt x="61" y="72"/>
                    <a:pt x="58" y="73"/>
                  </a:cubicBezTo>
                  <a:cubicBezTo>
                    <a:pt x="52" y="76"/>
                    <a:pt x="41" y="77"/>
                    <a:pt x="34" y="77"/>
                  </a:cubicBezTo>
                  <a:cubicBezTo>
                    <a:pt x="5" y="77"/>
                    <a:pt x="0" y="59"/>
                    <a:pt x="0" y="39"/>
                  </a:cubicBezTo>
                  <a:cubicBezTo>
                    <a:pt x="0" y="24"/>
                    <a:pt x="3" y="0"/>
                    <a:pt x="33" y="0"/>
                  </a:cubicBezTo>
                  <a:cubicBezTo>
                    <a:pt x="60" y="0"/>
                    <a:pt x="65" y="18"/>
                    <a:pt x="65" y="34"/>
                  </a:cubicBezTo>
                  <a:cubicBezTo>
                    <a:pt x="65" y="39"/>
                    <a:pt x="64" y="43"/>
                    <a:pt x="58" y="43"/>
                  </a:cubicBezTo>
                  <a:lnTo>
                    <a:pt x="17" y="43"/>
                  </a:lnTo>
                  <a:close/>
                  <a:moveTo>
                    <a:pt x="18" y="32"/>
                  </a:moveTo>
                  <a:cubicBezTo>
                    <a:pt x="48" y="32"/>
                    <a:pt x="48" y="32"/>
                    <a:pt x="48" y="32"/>
                  </a:cubicBezTo>
                  <a:cubicBezTo>
                    <a:pt x="48" y="23"/>
                    <a:pt x="45" y="14"/>
                    <a:pt x="33" y="14"/>
                  </a:cubicBezTo>
                  <a:cubicBezTo>
                    <a:pt x="21" y="14"/>
                    <a:pt x="18" y="20"/>
                    <a:pt x="18" y="3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4" name="Freeform 921"/>
            <p:cNvSpPr>
              <a:spLocks noEditPoints="1"/>
            </p:cNvSpPr>
            <p:nvPr userDrawn="1"/>
          </p:nvSpPr>
          <p:spPr bwMode="gray">
            <a:xfrm>
              <a:off x="5171" y="4076"/>
              <a:ext cx="52" cy="55"/>
            </a:xfrm>
            <a:custGeom>
              <a:avLst/>
              <a:gdLst>
                <a:gd name="T0" fmla="*/ 1 w 73"/>
                <a:gd name="T1" fmla="*/ 1 h 77"/>
                <a:gd name="T2" fmla="*/ 1 w 73"/>
                <a:gd name="T3" fmla="*/ 1 h 77"/>
                <a:gd name="T4" fmla="*/ 0 w 73"/>
                <a:gd name="T5" fmla="*/ 1 h 77"/>
                <a:gd name="T6" fmla="*/ 1 w 73"/>
                <a:gd name="T7" fmla="*/ 1 h 77"/>
                <a:gd name="T8" fmla="*/ 1 w 73"/>
                <a:gd name="T9" fmla="*/ 1 h 77"/>
                <a:gd name="T10" fmla="*/ 1 w 73"/>
                <a:gd name="T11" fmla="*/ 1 h 77"/>
                <a:gd name="T12" fmla="*/ 1 w 73"/>
                <a:gd name="T13" fmla="*/ 1 h 77"/>
                <a:gd name="T14" fmla="*/ 1 w 73"/>
                <a:gd name="T15" fmla="*/ 1 h 77"/>
                <a:gd name="T16" fmla="*/ 1 w 73"/>
                <a:gd name="T17" fmla="*/ 1 h 77"/>
                <a:gd name="T18" fmla="*/ 1 w 73"/>
                <a:gd name="T19" fmla="*/ 1 h 77"/>
                <a:gd name="T20" fmla="*/ 1 w 73"/>
                <a:gd name="T21" fmla="*/ 1 h 77"/>
                <a:gd name="T22" fmla="*/ 1 w 73"/>
                <a:gd name="T23" fmla="*/ 0 h 77"/>
                <a:gd name="T24" fmla="*/ 1 w 73"/>
                <a:gd name="T25" fmla="*/ 1 h 77"/>
                <a:gd name="T26" fmla="*/ 1 w 73"/>
                <a:gd name="T27" fmla="*/ 1 h 77"/>
                <a:gd name="T28" fmla="*/ 1 w 73"/>
                <a:gd name="T29" fmla="*/ 1 h 77"/>
                <a:gd name="T30" fmla="*/ 1 w 73"/>
                <a:gd name="T31" fmla="*/ 1 h 77"/>
                <a:gd name="T32" fmla="*/ 1 w 73"/>
                <a:gd name="T33" fmla="*/ 1 h 77"/>
                <a:gd name="T34" fmla="*/ 1 w 73"/>
                <a:gd name="T35" fmla="*/ 1 h 77"/>
                <a:gd name="T36" fmla="*/ 1 w 73"/>
                <a:gd name="T37" fmla="*/ 1 h 77"/>
                <a:gd name="T38" fmla="*/ 1 w 73"/>
                <a:gd name="T39" fmla="*/ 1 h 77"/>
                <a:gd name="T40" fmla="*/ 1 w 73"/>
                <a:gd name="T41" fmla="*/ 1 h 77"/>
                <a:gd name="T42" fmla="*/ 1 w 73"/>
                <a:gd name="T43" fmla="*/ 1 h 77"/>
                <a:gd name="T44" fmla="*/ 1 w 73"/>
                <a:gd name="T45" fmla="*/ 1 h 77"/>
                <a:gd name="T46" fmla="*/ 1 w 73"/>
                <a:gd name="T47" fmla="*/ 1 h 77"/>
                <a:gd name="T48" fmla="*/ 1 w 73"/>
                <a:gd name="T49" fmla="*/ 1 h 77"/>
                <a:gd name="T50" fmla="*/ 1 w 73"/>
                <a:gd name="T51" fmla="*/ 1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77">
                  <a:moveTo>
                    <a:pt x="49" y="67"/>
                  </a:moveTo>
                  <a:cubicBezTo>
                    <a:pt x="41" y="73"/>
                    <a:pt x="31" y="77"/>
                    <a:pt x="21" y="77"/>
                  </a:cubicBezTo>
                  <a:cubicBezTo>
                    <a:pt x="5" y="77"/>
                    <a:pt x="0" y="68"/>
                    <a:pt x="0" y="56"/>
                  </a:cubicBezTo>
                  <a:cubicBezTo>
                    <a:pt x="0" y="38"/>
                    <a:pt x="10" y="30"/>
                    <a:pt x="29" y="30"/>
                  </a:cubicBezTo>
                  <a:cubicBezTo>
                    <a:pt x="48" y="30"/>
                    <a:pt x="48" y="30"/>
                    <a:pt x="48" y="30"/>
                  </a:cubicBezTo>
                  <a:cubicBezTo>
                    <a:pt x="48" y="26"/>
                    <a:pt x="48" y="26"/>
                    <a:pt x="48" y="26"/>
                  </a:cubicBezTo>
                  <a:cubicBezTo>
                    <a:pt x="48" y="17"/>
                    <a:pt x="45" y="14"/>
                    <a:pt x="32" y="14"/>
                  </a:cubicBezTo>
                  <a:cubicBezTo>
                    <a:pt x="27" y="14"/>
                    <a:pt x="18" y="15"/>
                    <a:pt x="12" y="15"/>
                  </a:cubicBezTo>
                  <a:cubicBezTo>
                    <a:pt x="9" y="16"/>
                    <a:pt x="8" y="16"/>
                    <a:pt x="8" y="13"/>
                  </a:cubicBezTo>
                  <a:cubicBezTo>
                    <a:pt x="6" y="8"/>
                    <a:pt x="6" y="8"/>
                    <a:pt x="6" y="8"/>
                  </a:cubicBezTo>
                  <a:cubicBezTo>
                    <a:pt x="6" y="6"/>
                    <a:pt x="6" y="5"/>
                    <a:pt x="10" y="3"/>
                  </a:cubicBezTo>
                  <a:cubicBezTo>
                    <a:pt x="16" y="1"/>
                    <a:pt x="28" y="0"/>
                    <a:pt x="35" y="0"/>
                  </a:cubicBezTo>
                  <a:cubicBezTo>
                    <a:pt x="62" y="0"/>
                    <a:pt x="65" y="11"/>
                    <a:pt x="65" y="28"/>
                  </a:cubicBezTo>
                  <a:cubicBezTo>
                    <a:pt x="65" y="57"/>
                    <a:pt x="65" y="57"/>
                    <a:pt x="65" y="57"/>
                  </a:cubicBezTo>
                  <a:cubicBezTo>
                    <a:pt x="65" y="63"/>
                    <a:pt x="66" y="63"/>
                    <a:pt x="70" y="64"/>
                  </a:cubicBezTo>
                  <a:cubicBezTo>
                    <a:pt x="73" y="64"/>
                    <a:pt x="73" y="65"/>
                    <a:pt x="73" y="66"/>
                  </a:cubicBezTo>
                  <a:cubicBezTo>
                    <a:pt x="73" y="73"/>
                    <a:pt x="73" y="73"/>
                    <a:pt x="73" y="73"/>
                  </a:cubicBezTo>
                  <a:cubicBezTo>
                    <a:pt x="73" y="74"/>
                    <a:pt x="72" y="75"/>
                    <a:pt x="70" y="76"/>
                  </a:cubicBezTo>
                  <a:cubicBezTo>
                    <a:pt x="67" y="76"/>
                    <a:pt x="65" y="77"/>
                    <a:pt x="62" y="77"/>
                  </a:cubicBezTo>
                  <a:cubicBezTo>
                    <a:pt x="55" y="77"/>
                    <a:pt x="51" y="75"/>
                    <a:pt x="49" y="67"/>
                  </a:cubicBezTo>
                  <a:close/>
                  <a:moveTo>
                    <a:pt x="48" y="42"/>
                  </a:moveTo>
                  <a:cubicBezTo>
                    <a:pt x="30" y="42"/>
                    <a:pt x="30" y="42"/>
                    <a:pt x="30" y="42"/>
                  </a:cubicBezTo>
                  <a:cubicBezTo>
                    <a:pt x="22" y="42"/>
                    <a:pt x="17" y="45"/>
                    <a:pt x="17" y="55"/>
                  </a:cubicBezTo>
                  <a:cubicBezTo>
                    <a:pt x="17" y="61"/>
                    <a:pt x="19" y="64"/>
                    <a:pt x="27" y="64"/>
                  </a:cubicBezTo>
                  <a:cubicBezTo>
                    <a:pt x="33" y="64"/>
                    <a:pt x="42" y="60"/>
                    <a:pt x="48" y="56"/>
                  </a:cubicBezTo>
                  <a:lnTo>
                    <a:pt x="48" y="4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5" name="Freeform 922"/>
            <p:cNvSpPr>
              <a:spLocks/>
            </p:cNvSpPr>
            <p:nvPr userDrawn="1"/>
          </p:nvSpPr>
          <p:spPr bwMode="gray">
            <a:xfrm>
              <a:off x="5231" y="4076"/>
              <a:ext cx="46" cy="55"/>
            </a:xfrm>
            <a:custGeom>
              <a:avLst/>
              <a:gdLst>
                <a:gd name="T0" fmla="*/ 1 w 64"/>
                <a:gd name="T1" fmla="*/ 1 h 76"/>
                <a:gd name="T2" fmla="*/ 1 w 64"/>
                <a:gd name="T3" fmla="*/ 1 h 76"/>
                <a:gd name="T4" fmla="*/ 1 w 64"/>
                <a:gd name="T5" fmla="*/ 1 h 76"/>
                <a:gd name="T6" fmla="*/ 1 w 64"/>
                <a:gd name="T7" fmla="*/ 1 h 76"/>
                <a:gd name="T8" fmla="*/ 1 w 64"/>
                <a:gd name="T9" fmla="*/ 1 h 76"/>
                <a:gd name="T10" fmla="*/ 1 w 64"/>
                <a:gd name="T11" fmla="*/ 1 h 76"/>
                <a:gd name="T12" fmla="*/ 1 w 64"/>
                <a:gd name="T13" fmla="*/ 1 h 76"/>
                <a:gd name="T14" fmla="*/ 1 w 64"/>
                <a:gd name="T15" fmla="*/ 1 h 76"/>
                <a:gd name="T16" fmla="*/ 1 w 64"/>
                <a:gd name="T17" fmla="*/ 1 h 76"/>
                <a:gd name="T18" fmla="*/ 0 w 64"/>
                <a:gd name="T19" fmla="*/ 1 h 76"/>
                <a:gd name="T20" fmla="*/ 0 w 64"/>
                <a:gd name="T21" fmla="*/ 1 h 76"/>
                <a:gd name="T22" fmla="*/ 1 w 64"/>
                <a:gd name="T23" fmla="*/ 1 h 76"/>
                <a:gd name="T24" fmla="*/ 1 w 64"/>
                <a:gd name="T25" fmla="*/ 1 h 76"/>
                <a:gd name="T26" fmla="*/ 1 w 64"/>
                <a:gd name="T27" fmla="*/ 1 h 76"/>
                <a:gd name="T28" fmla="*/ 1 w 64"/>
                <a:gd name="T29" fmla="*/ 1 h 76"/>
                <a:gd name="T30" fmla="*/ 1 w 64"/>
                <a:gd name="T31" fmla="*/ 1 h 76"/>
                <a:gd name="T32" fmla="*/ 1 w 64"/>
                <a:gd name="T33" fmla="*/ 0 h 76"/>
                <a:gd name="T34" fmla="*/ 1 w 64"/>
                <a:gd name="T35" fmla="*/ 1 h 76"/>
                <a:gd name="T36" fmla="*/ 1 w 64"/>
                <a:gd name="T37" fmla="*/ 1 h 76"/>
                <a:gd name="T38" fmla="*/ 1 w 64"/>
                <a:gd name="T39" fmla="*/ 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0" y="20"/>
                    <a:pt x="16" y="22"/>
                  </a:cubicBezTo>
                  <a:cubicBezTo>
                    <a:pt x="16" y="73"/>
                    <a:pt x="16" y="73"/>
                    <a:pt x="16" y="73"/>
                  </a:cubicBezTo>
                  <a:cubicBezTo>
                    <a:pt x="16" y="75"/>
                    <a:pt x="15"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5" y="1"/>
                    <a:pt x="16" y="3"/>
                    <a:pt x="16" y="4"/>
                  </a:cubicBezTo>
                  <a:cubicBezTo>
                    <a:pt x="16" y="9"/>
                    <a:pt x="16" y="9"/>
                    <a:pt x="16" y="9"/>
                  </a:cubicBezTo>
                  <a:cubicBezTo>
                    <a:pt x="16" y="9"/>
                    <a:pt x="16" y="9"/>
                    <a:pt x="17" y="9"/>
                  </a:cubicBezTo>
                  <a:cubicBezTo>
                    <a:pt x="22" y="5"/>
                    <a:pt x="33" y="0"/>
                    <a:pt x="42" y="0"/>
                  </a:cubicBezTo>
                  <a:cubicBezTo>
                    <a:pt x="63" y="0"/>
                    <a:pt x="64" y="14"/>
                    <a:pt x="64" y="29"/>
                  </a:cubicBezTo>
                  <a:cubicBezTo>
                    <a:pt x="64" y="73"/>
                    <a:pt x="64" y="73"/>
                    <a:pt x="64" y="73"/>
                  </a:cubicBezTo>
                  <a:cubicBezTo>
                    <a:pt x="64" y="75"/>
                    <a:pt x="64" y="76"/>
                    <a:pt x="62"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6" name="Freeform 923"/>
            <p:cNvSpPr>
              <a:spLocks/>
            </p:cNvSpPr>
            <p:nvPr userDrawn="1"/>
          </p:nvSpPr>
          <p:spPr bwMode="gray">
            <a:xfrm>
              <a:off x="4849" y="4172"/>
              <a:ext cx="53" cy="74"/>
            </a:xfrm>
            <a:custGeom>
              <a:avLst/>
              <a:gdLst>
                <a:gd name="T0" fmla="*/ 1 w 73"/>
                <a:gd name="T1" fmla="*/ 0 h 103"/>
                <a:gd name="T2" fmla="*/ 1 w 73"/>
                <a:gd name="T3" fmla="*/ 1 h 103"/>
                <a:gd name="T4" fmla="*/ 1 w 73"/>
                <a:gd name="T5" fmla="*/ 1 h 103"/>
                <a:gd name="T6" fmla="*/ 1 w 73"/>
                <a:gd name="T7" fmla="*/ 1 h 103"/>
                <a:gd name="T8" fmla="*/ 1 w 73"/>
                <a:gd name="T9" fmla="*/ 1 h 103"/>
                <a:gd name="T10" fmla="*/ 1 w 73"/>
                <a:gd name="T11" fmla="*/ 1 h 103"/>
                <a:gd name="T12" fmla="*/ 1 w 73"/>
                <a:gd name="T13" fmla="*/ 1 h 103"/>
                <a:gd name="T14" fmla="*/ 1 w 73"/>
                <a:gd name="T15" fmla="*/ 1 h 103"/>
                <a:gd name="T16" fmla="*/ 1 w 73"/>
                <a:gd name="T17" fmla="*/ 1 h 103"/>
                <a:gd name="T18" fmla="*/ 1 w 73"/>
                <a:gd name="T19" fmla="*/ 1 h 103"/>
                <a:gd name="T20" fmla="*/ 1 w 73"/>
                <a:gd name="T21" fmla="*/ 1 h 103"/>
                <a:gd name="T22" fmla="*/ 1 w 73"/>
                <a:gd name="T23" fmla="*/ 1 h 103"/>
                <a:gd name="T24" fmla="*/ 1 w 73"/>
                <a:gd name="T25" fmla="*/ 1 h 103"/>
                <a:gd name="T26" fmla="*/ 0 w 73"/>
                <a:gd name="T27" fmla="*/ 1 h 103"/>
                <a:gd name="T28" fmla="*/ 1 w 73"/>
                <a:gd name="T29" fmla="*/ 0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103">
                  <a:moveTo>
                    <a:pt x="41" y="0"/>
                  </a:moveTo>
                  <a:cubicBezTo>
                    <a:pt x="49" y="0"/>
                    <a:pt x="61" y="1"/>
                    <a:pt x="69" y="4"/>
                  </a:cubicBezTo>
                  <a:cubicBezTo>
                    <a:pt x="71" y="5"/>
                    <a:pt x="72" y="7"/>
                    <a:pt x="72" y="9"/>
                  </a:cubicBezTo>
                  <a:cubicBezTo>
                    <a:pt x="71" y="15"/>
                    <a:pt x="71" y="15"/>
                    <a:pt x="71" y="15"/>
                  </a:cubicBezTo>
                  <a:cubicBezTo>
                    <a:pt x="70" y="17"/>
                    <a:pt x="69" y="18"/>
                    <a:pt x="67" y="18"/>
                  </a:cubicBezTo>
                  <a:cubicBezTo>
                    <a:pt x="59" y="17"/>
                    <a:pt x="50" y="16"/>
                    <a:pt x="42" y="16"/>
                  </a:cubicBezTo>
                  <a:cubicBezTo>
                    <a:pt x="21" y="16"/>
                    <a:pt x="18" y="32"/>
                    <a:pt x="18" y="52"/>
                  </a:cubicBezTo>
                  <a:cubicBezTo>
                    <a:pt x="18" y="72"/>
                    <a:pt x="22" y="88"/>
                    <a:pt x="42" y="88"/>
                  </a:cubicBezTo>
                  <a:cubicBezTo>
                    <a:pt x="51" y="88"/>
                    <a:pt x="58" y="87"/>
                    <a:pt x="67" y="86"/>
                  </a:cubicBezTo>
                  <a:cubicBezTo>
                    <a:pt x="69" y="85"/>
                    <a:pt x="70" y="86"/>
                    <a:pt x="71" y="88"/>
                  </a:cubicBezTo>
                  <a:cubicBezTo>
                    <a:pt x="72" y="94"/>
                    <a:pt x="72" y="94"/>
                    <a:pt x="72" y="94"/>
                  </a:cubicBezTo>
                  <a:cubicBezTo>
                    <a:pt x="73" y="96"/>
                    <a:pt x="72" y="98"/>
                    <a:pt x="69" y="99"/>
                  </a:cubicBezTo>
                  <a:cubicBezTo>
                    <a:pt x="62" y="102"/>
                    <a:pt x="49" y="103"/>
                    <a:pt x="41" y="103"/>
                  </a:cubicBezTo>
                  <a:cubicBezTo>
                    <a:pt x="7" y="103"/>
                    <a:pt x="0" y="78"/>
                    <a:pt x="0" y="52"/>
                  </a:cubicBezTo>
                  <a:cubicBezTo>
                    <a:pt x="0" y="26"/>
                    <a:pt x="7" y="0"/>
                    <a:pt x="41" y="0"/>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7" name="Freeform 924"/>
            <p:cNvSpPr>
              <a:spLocks noEditPoints="1"/>
            </p:cNvSpPr>
            <p:nvPr userDrawn="1"/>
          </p:nvSpPr>
          <p:spPr bwMode="gray">
            <a:xfrm>
              <a:off x="4909" y="4191"/>
              <a:ext cx="47" cy="55"/>
            </a:xfrm>
            <a:custGeom>
              <a:avLst/>
              <a:gdLst>
                <a:gd name="T0" fmla="*/ 1 w 66"/>
                <a:gd name="T1" fmla="*/ 1 h 77"/>
                <a:gd name="T2" fmla="*/ 0 w 66"/>
                <a:gd name="T3" fmla="*/ 1 h 77"/>
                <a:gd name="T4" fmla="*/ 1 w 66"/>
                <a:gd name="T5" fmla="*/ 0 h 77"/>
                <a:gd name="T6" fmla="*/ 1 w 66"/>
                <a:gd name="T7" fmla="*/ 1 h 77"/>
                <a:gd name="T8" fmla="*/ 1 w 66"/>
                <a:gd name="T9" fmla="*/ 1 h 77"/>
                <a:gd name="T10" fmla="*/ 1 w 66"/>
                <a:gd name="T11" fmla="*/ 1 h 77"/>
                <a:gd name="T12" fmla="*/ 1 w 66"/>
                <a:gd name="T13" fmla="*/ 1 h 77"/>
                <a:gd name="T14" fmla="*/ 1 w 66"/>
                <a:gd name="T15" fmla="*/ 1 h 77"/>
                <a:gd name="T16" fmla="*/ 1 w 66"/>
                <a:gd name="T17" fmla="*/ 1 h 77"/>
                <a:gd name="T18" fmla="*/ 1 w 66"/>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77">
                  <a:moveTo>
                    <a:pt x="32" y="77"/>
                  </a:moveTo>
                  <a:cubicBezTo>
                    <a:pt x="2" y="77"/>
                    <a:pt x="0" y="55"/>
                    <a:pt x="0" y="37"/>
                  </a:cubicBezTo>
                  <a:cubicBezTo>
                    <a:pt x="0" y="23"/>
                    <a:pt x="3" y="0"/>
                    <a:pt x="32" y="0"/>
                  </a:cubicBezTo>
                  <a:cubicBezTo>
                    <a:pt x="62" y="0"/>
                    <a:pt x="66" y="20"/>
                    <a:pt x="66" y="37"/>
                  </a:cubicBezTo>
                  <a:cubicBezTo>
                    <a:pt x="66" y="55"/>
                    <a:pt x="64" y="77"/>
                    <a:pt x="32" y="77"/>
                  </a:cubicBezTo>
                  <a:close/>
                  <a:moveTo>
                    <a:pt x="33" y="15"/>
                  </a:moveTo>
                  <a:cubicBezTo>
                    <a:pt x="20" y="15"/>
                    <a:pt x="17" y="23"/>
                    <a:pt x="17" y="39"/>
                  </a:cubicBezTo>
                  <a:cubicBezTo>
                    <a:pt x="17" y="55"/>
                    <a:pt x="20" y="63"/>
                    <a:pt x="32" y="63"/>
                  </a:cubicBezTo>
                  <a:cubicBezTo>
                    <a:pt x="46" y="63"/>
                    <a:pt x="49" y="55"/>
                    <a:pt x="49" y="39"/>
                  </a:cubicBezTo>
                  <a:cubicBezTo>
                    <a:pt x="49" y="22"/>
                    <a:pt x="46" y="15"/>
                    <a:pt x="33"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8" name="Freeform 925"/>
            <p:cNvSpPr>
              <a:spLocks/>
            </p:cNvSpPr>
            <p:nvPr userDrawn="1"/>
          </p:nvSpPr>
          <p:spPr bwMode="gray">
            <a:xfrm>
              <a:off x="4967" y="4191"/>
              <a:ext cx="78" cy="55"/>
            </a:xfrm>
            <a:custGeom>
              <a:avLst/>
              <a:gdLst>
                <a:gd name="T0" fmla="*/ 1 w 109"/>
                <a:gd name="T1" fmla="*/ 1 h 76"/>
                <a:gd name="T2" fmla="*/ 1 w 109"/>
                <a:gd name="T3" fmla="*/ 1 h 76"/>
                <a:gd name="T4" fmla="*/ 1 w 109"/>
                <a:gd name="T5" fmla="*/ 1 h 76"/>
                <a:gd name="T6" fmla="*/ 1 w 109"/>
                <a:gd name="T7" fmla="*/ 1 h 76"/>
                <a:gd name="T8" fmla="*/ 1 w 109"/>
                <a:gd name="T9" fmla="*/ 1 h 76"/>
                <a:gd name="T10" fmla="*/ 1 w 109"/>
                <a:gd name="T11" fmla="*/ 1 h 76"/>
                <a:gd name="T12" fmla="*/ 1 w 109"/>
                <a:gd name="T13" fmla="*/ 1 h 76"/>
                <a:gd name="T14" fmla="*/ 1 w 109"/>
                <a:gd name="T15" fmla="*/ 1 h 76"/>
                <a:gd name="T16" fmla="*/ 1 w 109"/>
                <a:gd name="T17" fmla="*/ 1 h 76"/>
                <a:gd name="T18" fmla="*/ 1 w 109"/>
                <a:gd name="T19" fmla="*/ 1 h 76"/>
                <a:gd name="T20" fmla="*/ 1 w 109"/>
                <a:gd name="T21" fmla="*/ 1 h 76"/>
                <a:gd name="T22" fmla="*/ 1 w 109"/>
                <a:gd name="T23" fmla="*/ 1 h 76"/>
                <a:gd name="T24" fmla="*/ 1 w 109"/>
                <a:gd name="T25" fmla="*/ 1 h 76"/>
                <a:gd name="T26" fmla="*/ 1 w 109"/>
                <a:gd name="T27" fmla="*/ 1 h 76"/>
                <a:gd name="T28" fmla="*/ 1 w 109"/>
                <a:gd name="T29" fmla="*/ 1 h 76"/>
                <a:gd name="T30" fmla="*/ 1 w 109"/>
                <a:gd name="T31" fmla="*/ 1 h 76"/>
                <a:gd name="T32" fmla="*/ 1 w 109"/>
                <a:gd name="T33" fmla="*/ 1 h 76"/>
                <a:gd name="T34" fmla="*/ 0 w 109"/>
                <a:gd name="T35" fmla="*/ 1 h 76"/>
                <a:gd name="T36" fmla="*/ 0 w 109"/>
                <a:gd name="T37" fmla="*/ 1 h 76"/>
                <a:gd name="T38" fmla="*/ 1 w 109"/>
                <a:gd name="T39" fmla="*/ 1 h 76"/>
                <a:gd name="T40" fmla="*/ 1 w 109"/>
                <a:gd name="T41" fmla="*/ 1 h 76"/>
                <a:gd name="T42" fmla="*/ 1 w 109"/>
                <a:gd name="T43" fmla="*/ 1 h 76"/>
                <a:gd name="T44" fmla="*/ 1 w 109"/>
                <a:gd name="T45" fmla="*/ 1 h 76"/>
                <a:gd name="T46" fmla="*/ 1 w 109"/>
                <a:gd name="T47" fmla="*/ 1 h 76"/>
                <a:gd name="T48" fmla="*/ 1 w 109"/>
                <a:gd name="T49" fmla="*/ 0 h 76"/>
                <a:gd name="T50" fmla="*/ 1 w 109"/>
                <a:gd name="T51" fmla="*/ 1 h 76"/>
                <a:gd name="T52" fmla="*/ 1 w 109"/>
                <a:gd name="T53" fmla="*/ 0 h 76"/>
                <a:gd name="T54" fmla="*/ 1 w 109"/>
                <a:gd name="T55" fmla="*/ 1 h 76"/>
                <a:gd name="T56" fmla="*/ 1 w 109"/>
                <a:gd name="T57" fmla="*/ 1 h 76"/>
                <a:gd name="T58" fmla="*/ 1 w 109"/>
                <a:gd name="T59" fmla="*/ 1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89" y="15"/>
                    <a:pt x="82" y="15"/>
                  </a:cubicBezTo>
                  <a:cubicBezTo>
                    <a:pt x="76" y="15"/>
                    <a:pt x="67" y="20"/>
                    <a:pt x="62" y="22"/>
                  </a:cubicBezTo>
                  <a:cubicBezTo>
                    <a:pt x="62"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6" y="22"/>
                  </a:cubicBezTo>
                  <a:cubicBezTo>
                    <a:pt x="16" y="73"/>
                    <a:pt x="16" y="73"/>
                    <a:pt x="16" y="73"/>
                  </a:cubicBezTo>
                  <a:cubicBezTo>
                    <a:pt x="16" y="75"/>
                    <a:pt x="16" y="76"/>
                    <a:pt x="13" y="76"/>
                  </a:cubicBezTo>
                  <a:cubicBezTo>
                    <a:pt x="2" y="76"/>
                    <a:pt x="2" y="76"/>
                    <a:pt x="2" y="76"/>
                  </a:cubicBezTo>
                  <a:cubicBezTo>
                    <a:pt x="0" y="76"/>
                    <a:pt x="0" y="75"/>
                    <a:pt x="0" y="73"/>
                  </a:cubicBezTo>
                  <a:cubicBezTo>
                    <a:pt x="0" y="4"/>
                    <a:pt x="0" y="4"/>
                    <a:pt x="0" y="4"/>
                  </a:cubicBezTo>
                  <a:cubicBezTo>
                    <a:pt x="0" y="3"/>
                    <a:pt x="0" y="1"/>
                    <a:pt x="2" y="1"/>
                  </a:cubicBezTo>
                  <a:cubicBezTo>
                    <a:pt x="13" y="1"/>
                    <a:pt x="13" y="1"/>
                    <a:pt x="13" y="1"/>
                  </a:cubicBezTo>
                  <a:cubicBezTo>
                    <a:pt x="16" y="1"/>
                    <a:pt x="16" y="3"/>
                    <a:pt x="16" y="4"/>
                  </a:cubicBezTo>
                  <a:cubicBezTo>
                    <a:pt x="16" y="9"/>
                    <a:pt x="16" y="9"/>
                    <a:pt x="16" y="9"/>
                  </a:cubicBezTo>
                  <a:cubicBezTo>
                    <a:pt x="16" y="9"/>
                    <a:pt x="16" y="9"/>
                    <a:pt x="16" y="9"/>
                  </a:cubicBezTo>
                  <a:cubicBezTo>
                    <a:pt x="22"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89" name="Freeform 926"/>
            <p:cNvSpPr>
              <a:spLocks/>
            </p:cNvSpPr>
            <p:nvPr userDrawn="1"/>
          </p:nvSpPr>
          <p:spPr bwMode="gray">
            <a:xfrm>
              <a:off x="5057" y="4191"/>
              <a:ext cx="78" cy="55"/>
            </a:xfrm>
            <a:custGeom>
              <a:avLst/>
              <a:gdLst>
                <a:gd name="T0" fmla="*/ 1 w 109"/>
                <a:gd name="T1" fmla="*/ 1 h 76"/>
                <a:gd name="T2" fmla="*/ 1 w 109"/>
                <a:gd name="T3" fmla="*/ 1 h 76"/>
                <a:gd name="T4" fmla="*/ 1 w 109"/>
                <a:gd name="T5" fmla="*/ 1 h 76"/>
                <a:gd name="T6" fmla="*/ 1 w 109"/>
                <a:gd name="T7" fmla="*/ 1 h 76"/>
                <a:gd name="T8" fmla="*/ 1 w 109"/>
                <a:gd name="T9" fmla="*/ 1 h 76"/>
                <a:gd name="T10" fmla="*/ 1 w 109"/>
                <a:gd name="T11" fmla="*/ 1 h 76"/>
                <a:gd name="T12" fmla="*/ 1 w 109"/>
                <a:gd name="T13" fmla="*/ 1 h 76"/>
                <a:gd name="T14" fmla="*/ 1 w 109"/>
                <a:gd name="T15" fmla="*/ 1 h 76"/>
                <a:gd name="T16" fmla="*/ 1 w 109"/>
                <a:gd name="T17" fmla="*/ 1 h 76"/>
                <a:gd name="T18" fmla="*/ 1 w 109"/>
                <a:gd name="T19" fmla="*/ 1 h 76"/>
                <a:gd name="T20" fmla="*/ 1 w 109"/>
                <a:gd name="T21" fmla="*/ 1 h 76"/>
                <a:gd name="T22" fmla="*/ 1 w 109"/>
                <a:gd name="T23" fmla="*/ 1 h 76"/>
                <a:gd name="T24" fmla="*/ 1 w 109"/>
                <a:gd name="T25" fmla="*/ 1 h 76"/>
                <a:gd name="T26" fmla="*/ 1 w 109"/>
                <a:gd name="T27" fmla="*/ 1 h 76"/>
                <a:gd name="T28" fmla="*/ 1 w 109"/>
                <a:gd name="T29" fmla="*/ 1 h 76"/>
                <a:gd name="T30" fmla="*/ 1 w 109"/>
                <a:gd name="T31" fmla="*/ 1 h 76"/>
                <a:gd name="T32" fmla="*/ 1 w 109"/>
                <a:gd name="T33" fmla="*/ 1 h 76"/>
                <a:gd name="T34" fmla="*/ 0 w 109"/>
                <a:gd name="T35" fmla="*/ 1 h 76"/>
                <a:gd name="T36" fmla="*/ 0 w 109"/>
                <a:gd name="T37" fmla="*/ 1 h 76"/>
                <a:gd name="T38" fmla="*/ 1 w 109"/>
                <a:gd name="T39" fmla="*/ 1 h 76"/>
                <a:gd name="T40" fmla="*/ 1 w 109"/>
                <a:gd name="T41" fmla="*/ 1 h 76"/>
                <a:gd name="T42" fmla="*/ 1 w 109"/>
                <a:gd name="T43" fmla="*/ 1 h 76"/>
                <a:gd name="T44" fmla="*/ 1 w 109"/>
                <a:gd name="T45" fmla="*/ 1 h 76"/>
                <a:gd name="T46" fmla="*/ 1 w 109"/>
                <a:gd name="T47" fmla="*/ 1 h 76"/>
                <a:gd name="T48" fmla="*/ 1 w 109"/>
                <a:gd name="T49" fmla="*/ 0 h 76"/>
                <a:gd name="T50" fmla="*/ 1 w 109"/>
                <a:gd name="T51" fmla="*/ 1 h 76"/>
                <a:gd name="T52" fmla="*/ 1 w 109"/>
                <a:gd name="T53" fmla="*/ 0 h 76"/>
                <a:gd name="T54" fmla="*/ 1 w 109"/>
                <a:gd name="T55" fmla="*/ 1 h 76"/>
                <a:gd name="T56" fmla="*/ 1 w 109"/>
                <a:gd name="T57" fmla="*/ 1 h 76"/>
                <a:gd name="T58" fmla="*/ 1 w 109"/>
                <a:gd name="T59" fmla="*/ 1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9" h="76">
                  <a:moveTo>
                    <a:pt x="106" y="76"/>
                  </a:moveTo>
                  <a:cubicBezTo>
                    <a:pt x="95" y="76"/>
                    <a:pt x="95" y="76"/>
                    <a:pt x="95" y="76"/>
                  </a:cubicBezTo>
                  <a:cubicBezTo>
                    <a:pt x="93" y="76"/>
                    <a:pt x="92" y="75"/>
                    <a:pt x="92" y="73"/>
                  </a:cubicBezTo>
                  <a:cubicBezTo>
                    <a:pt x="92" y="30"/>
                    <a:pt x="92" y="30"/>
                    <a:pt x="92" y="30"/>
                  </a:cubicBezTo>
                  <a:cubicBezTo>
                    <a:pt x="92" y="19"/>
                    <a:pt x="90" y="15"/>
                    <a:pt x="82" y="15"/>
                  </a:cubicBezTo>
                  <a:cubicBezTo>
                    <a:pt x="76" y="15"/>
                    <a:pt x="67" y="20"/>
                    <a:pt x="63" y="22"/>
                  </a:cubicBezTo>
                  <a:cubicBezTo>
                    <a:pt x="63" y="24"/>
                    <a:pt x="63" y="27"/>
                    <a:pt x="63" y="30"/>
                  </a:cubicBezTo>
                  <a:cubicBezTo>
                    <a:pt x="63" y="73"/>
                    <a:pt x="63" y="73"/>
                    <a:pt x="63" y="73"/>
                  </a:cubicBezTo>
                  <a:cubicBezTo>
                    <a:pt x="63" y="75"/>
                    <a:pt x="62" y="76"/>
                    <a:pt x="60" y="76"/>
                  </a:cubicBezTo>
                  <a:cubicBezTo>
                    <a:pt x="49" y="76"/>
                    <a:pt x="49" y="76"/>
                    <a:pt x="49" y="76"/>
                  </a:cubicBezTo>
                  <a:cubicBezTo>
                    <a:pt x="47" y="76"/>
                    <a:pt x="46" y="75"/>
                    <a:pt x="46" y="73"/>
                  </a:cubicBezTo>
                  <a:cubicBezTo>
                    <a:pt x="46" y="29"/>
                    <a:pt x="46" y="29"/>
                    <a:pt x="46" y="29"/>
                  </a:cubicBezTo>
                  <a:cubicBezTo>
                    <a:pt x="46" y="20"/>
                    <a:pt x="44" y="15"/>
                    <a:pt x="36" y="15"/>
                  </a:cubicBezTo>
                  <a:cubicBezTo>
                    <a:pt x="31" y="15"/>
                    <a:pt x="22" y="19"/>
                    <a:pt x="17" y="22"/>
                  </a:cubicBezTo>
                  <a:cubicBezTo>
                    <a:pt x="17" y="73"/>
                    <a:pt x="17" y="73"/>
                    <a:pt x="17" y="73"/>
                  </a:cubicBezTo>
                  <a:cubicBezTo>
                    <a:pt x="17"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7" y="3"/>
                    <a:pt x="17" y="4"/>
                  </a:cubicBezTo>
                  <a:cubicBezTo>
                    <a:pt x="17" y="9"/>
                    <a:pt x="17" y="9"/>
                    <a:pt x="17" y="9"/>
                  </a:cubicBezTo>
                  <a:cubicBezTo>
                    <a:pt x="17" y="9"/>
                    <a:pt x="17" y="9"/>
                    <a:pt x="17" y="9"/>
                  </a:cubicBezTo>
                  <a:cubicBezTo>
                    <a:pt x="23" y="5"/>
                    <a:pt x="31" y="0"/>
                    <a:pt x="39" y="0"/>
                  </a:cubicBezTo>
                  <a:cubicBezTo>
                    <a:pt x="48" y="0"/>
                    <a:pt x="55" y="2"/>
                    <a:pt x="60" y="11"/>
                  </a:cubicBezTo>
                  <a:cubicBezTo>
                    <a:pt x="68" y="5"/>
                    <a:pt x="77" y="0"/>
                    <a:pt x="87" y="0"/>
                  </a:cubicBezTo>
                  <a:cubicBezTo>
                    <a:pt x="107" y="0"/>
                    <a:pt x="109" y="13"/>
                    <a:pt x="109" y="28"/>
                  </a:cubicBezTo>
                  <a:cubicBezTo>
                    <a:pt x="109" y="73"/>
                    <a:pt x="109" y="73"/>
                    <a:pt x="109" y="73"/>
                  </a:cubicBezTo>
                  <a:cubicBezTo>
                    <a:pt x="109" y="75"/>
                    <a:pt x="108" y="76"/>
                    <a:pt x="106"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0" name="Freeform 927"/>
            <p:cNvSpPr>
              <a:spLocks noEditPoints="1"/>
            </p:cNvSpPr>
            <p:nvPr userDrawn="1"/>
          </p:nvSpPr>
          <p:spPr bwMode="gray">
            <a:xfrm>
              <a:off x="5148" y="4172"/>
              <a:ext cx="13" cy="74"/>
            </a:xfrm>
            <a:custGeom>
              <a:avLst/>
              <a:gdLst>
                <a:gd name="T0" fmla="*/ 1 w 18"/>
                <a:gd name="T1" fmla="*/ 1 h 103"/>
                <a:gd name="T2" fmla="*/ 0 w 18"/>
                <a:gd name="T3" fmla="*/ 1 h 103"/>
                <a:gd name="T4" fmla="*/ 1 w 18"/>
                <a:gd name="T5" fmla="*/ 0 h 103"/>
                <a:gd name="T6" fmla="*/ 1 w 18"/>
                <a:gd name="T7" fmla="*/ 1 h 103"/>
                <a:gd name="T8" fmla="*/ 1 w 18"/>
                <a:gd name="T9" fmla="*/ 1 h 103"/>
                <a:gd name="T10" fmla="*/ 1 w 18"/>
                <a:gd name="T11" fmla="*/ 1 h 103"/>
                <a:gd name="T12" fmla="*/ 1 w 18"/>
                <a:gd name="T13" fmla="*/ 1 h 103"/>
                <a:gd name="T14" fmla="*/ 1 w 18"/>
                <a:gd name="T15" fmla="*/ 1 h 103"/>
                <a:gd name="T16" fmla="*/ 1 w 18"/>
                <a:gd name="T17" fmla="*/ 1 h 103"/>
                <a:gd name="T18" fmla="*/ 1 w 18"/>
                <a:gd name="T19" fmla="*/ 1 h 103"/>
                <a:gd name="T20" fmla="*/ 1 w 18"/>
                <a:gd name="T21" fmla="*/ 1 h 103"/>
                <a:gd name="T22" fmla="*/ 1 w 18"/>
                <a:gd name="T23" fmla="*/ 1 h 103"/>
                <a:gd name="T24" fmla="*/ 1 w 18"/>
                <a:gd name="T25" fmla="*/ 1 h 103"/>
                <a:gd name="T26" fmla="*/ 1 w 18"/>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6" y="0"/>
                    <a:pt x="18" y="4"/>
                    <a:pt x="18" y="9"/>
                  </a:cubicBezTo>
                  <a:cubicBezTo>
                    <a:pt x="18" y="13"/>
                    <a:pt x="17" y="18"/>
                    <a:pt x="9" y="18"/>
                  </a:cubicBezTo>
                  <a:close/>
                  <a:moveTo>
                    <a:pt x="17" y="100"/>
                  </a:moveTo>
                  <a:cubicBezTo>
                    <a:pt x="17" y="102"/>
                    <a:pt x="16"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6" y="28"/>
                    <a:pt x="17" y="30"/>
                    <a:pt x="17" y="31"/>
                  </a:cubicBezTo>
                  <a:lnTo>
                    <a:pt x="17" y="10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1" name="Freeform 928"/>
            <p:cNvSpPr>
              <a:spLocks/>
            </p:cNvSpPr>
            <p:nvPr userDrawn="1"/>
          </p:nvSpPr>
          <p:spPr bwMode="gray">
            <a:xfrm>
              <a:off x="5172" y="4191"/>
              <a:ext cx="42" cy="55"/>
            </a:xfrm>
            <a:custGeom>
              <a:avLst/>
              <a:gdLst>
                <a:gd name="T0" fmla="*/ 1 w 58"/>
                <a:gd name="T1" fmla="*/ 1 h 77"/>
                <a:gd name="T2" fmla="*/ 1 w 58"/>
                <a:gd name="T3" fmla="*/ 1 h 77"/>
                <a:gd name="T4" fmla="*/ 0 w 58"/>
                <a:gd name="T5" fmla="*/ 1 h 77"/>
                <a:gd name="T6" fmla="*/ 1 w 58"/>
                <a:gd name="T7" fmla="*/ 1 h 77"/>
                <a:gd name="T8" fmla="*/ 1 w 58"/>
                <a:gd name="T9" fmla="*/ 1 h 77"/>
                <a:gd name="T10" fmla="*/ 1 w 58"/>
                <a:gd name="T11" fmla="*/ 1 h 77"/>
                <a:gd name="T12" fmla="*/ 1 w 58"/>
                <a:gd name="T13" fmla="*/ 1 h 77"/>
                <a:gd name="T14" fmla="*/ 1 w 58"/>
                <a:gd name="T15" fmla="*/ 1 h 77"/>
                <a:gd name="T16" fmla="*/ 0 w 58"/>
                <a:gd name="T17" fmla="*/ 1 h 77"/>
                <a:gd name="T18" fmla="*/ 1 w 58"/>
                <a:gd name="T19" fmla="*/ 0 h 77"/>
                <a:gd name="T20" fmla="*/ 1 w 58"/>
                <a:gd name="T21" fmla="*/ 1 h 77"/>
                <a:gd name="T22" fmla="*/ 1 w 58"/>
                <a:gd name="T23" fmla="*/ 1 h 77"/>
                <a:gd name="T24" fmla="*/ 1 w 58"/>
                <a:gd name="T25" fmla="*/ 1 h 77"/>
                <a:gd name="T26" fmla="*/ 1 w 58"/>
                <a:gd name="T27" fmla="*/ 1 h 77"/>
                <a:gd name="T28" fmla="*/ 1 w 58"/>
                <a:gd name="T29" fmla="*/ 1 h 77"/>
                <a:gd name="T30" fmla="*/ 1 w 58"/>
                <a:gd name="T31" fmla="*/ 1 h 77"/>
                <a:gd name="T32" fmla="*/ 1 w 58"/>
                <a:gd name="T33" fmla="*/ 1 h 77"/>
                <a:gd name="T34" fmla="*/ 1 w 58"/>
                <a:gd name="T35" fmla="*/ 1 h 77"/>
                <a:gd name="T36" fmla="*/ 1 w 58"/>
                <a:gd name="T37" fmla="*/ 1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7" y="77"/>
                  </a:moveTo>
                  <a:cubicBezTo>
                    <a:pt x="19" y="77"/>
                    <a:pt x="9" y="76"/>
                    <a:pt x="3" y="74"/>
                  </a:cubicBezTo>
                  <a:cubicBezTo>
                    <a:pt x="0" y="73"/>
                    <a:pt x="0" y="71"/>
                    <a:pt x="0" y="69"/>
                  </a:cubicBezTo>
                  <a:cubicBezTo>
                    <a:pt x="1" y="64"/>
                    <a:pt x="1" y="64"/>
                    <a:pt x="1" y="64"/>
                  </a:cubicBezTo>
                  <a:cubicBezTo>
                    <a:pt x="2" y="61"/>
                    <a:pt x="3" y="61"/>
                    <a:pt x="5" y="61"/>
                  </a:cubicBezTo>
                  <a:cubicBezTo>
                    <a:pt x="12" y="63"/>
                    <a:pt x="22" y="63"/>
                    <a:pt x="27" y="63"/>
                  </a:cubicBezTo>
                  <a:cubicBezTo>
                    <a:pt x="36" y="63"/>
                    <a:pt x="40" y="61"/>
                    <a:pt x="40" y="55"/>
                  </a:cubicBezTo>
                  <a:cubicBezTo>
                    <a:pt x="40" y="48"/>
                    <a:pt x="38" y="46"/>
                    <a:pt x="28" y="45"/>
                  </a:cubicBezTo>
                  <a:cubicBezTo>
                    <a:pt x="13" y="43"/>
                    <a:pt x="0" y="39"/>
                    <a:pt x="0" y="23"/>
                  </a:cubicBezTo>
                  <a:cubicBezTo>
                    <a:pt x="0" y="8"/>
                    <a:pt x="12" y="0"/>
                    <a:pt x="29" y="0"/>
                  </a:cubicBezTo>
                  <a:cubicBezTo>
                    <a:pt x="35" y="0"/>
                    <a:pt x="46" y="1"/>
                    <a:pt x="52" y="3"/>
                  </a:cubicBezTo>
                  <a:cubicBezTo>
                    <a:pt x="55" y="4"/>
                    <a:pt x="56" y="6"/>
                    <a:pt x="55" y="8"/>
                  </a:cubicBezTo>
                  <a:cubicBezTo>
                    <a:pt x="54" y="13"/>
                    <a:pt x="54" y="13"/>
                    <a:pt x="54" y="13"/>
                  </a:cubicBezTo>
                  <a:cubicBezTo>
                    <a:pt x="53" y="15"/>
                    <a:pt x="53" y="16"/>
                    <a:pt x="50" y="15"/>
                  </a:cubicBezTo>
                  <a:cubicBezTo>
                    <a:pt x="43" y="15"/>
                    <a:pt x="35" y="14"/>
                    <a:pt x="29" y="14"/>
                  </a:cubicBezTo>
                  <a:cubicBezTo>
                    <a:pt x="19" y="14"/>
                    <a:pt x="17" y="17"/>
                    <a:pt x="17" y="22"/>
                  </a:cubicBezTo>
                  <a:cubicBezTo>
                    <a:pt x="17" y="28"/>
                    <a:pt x="21" y="29"/>
                    <a:pt x="30" y="30"/>
                  </a:cubicBezTo>
                  <a:cubicBezTo>
                    <a:pt x="44" y="33"/>
                    <a:pt x="58" y="35"/>
                    <a:pt x="58" y="54"/>
                  </a:cubicBezTo>
                  <a:cubicBezTo>
                    <a:pt x="58" y="71"/>
                    <a:pt x="42" y="77"/>
                    <a:pt x="27" y="7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2" name="Freeform 929"/>
            <p:cNvSpPr>
              <a:spLocks/>
            </p:cNvSpPr>
            <p:nvPr userDrawn="1"/>
          </p:nvSpPr>
          <p:spPr bwMode="gray">
            <a:xfrm>
              <a:off x="5222" y="4191"/>
              <a:ext cx="41" cy="55"/>
            </a:xfrm>
            <a:custGeom>
              <a:avLst/>
              <a:gdLst>
                <a:gd name="T0" fmla="*/ 1 w 58"/>
                <a:gd name="T1" fmla="*/ 1 h 77"/>
                <a:gd name="T2" fmla="*/ 1 w 58"/>
                <a:gd name="T3" fmla="*/ 1 h 77"/>
                <a:gd name="T4" fmla="*/ 1 w 58"/>
                <a:gd name="T5" fmla="*/ 1 h 77"/>
                <a:gd name="T6" fmla="*/ 1 w 58"/>
                <a:gd name="T7" fmla="*/ 1 h 77"/>
                <a:gd name="T8" fmla="*/ 1 w 58"/>
                <a:gd name="T9" fmla="*/ 1 h 77"/>
                <a:gd name="T10" fmla="*/ 1 w 58"/>
                <a:gd name="T11" fmla="*/ 1 h 77"/>
                <a:gd name="T12" fmla="*/ 1 w 58"/>
                <a:gd name="T13" fmla="*/ 1 h 77"/>
                <a:gd name="T14" fmla="*/ 1 w 58"/>
                <a:gd name="T15" fmla="*/ 1 h 77"/>
                <a:gd name="T16" fmla="*/ 1 w 58"/>
                <a:gd name="T17" fmla="*/ 1 h 77"/>
                <a:gd name="T18" fmla="*/ 1 w 58"/>
                <a:gd name="T19" fmla="*/ 0 h 77"/>
                <a:gd name="T20" fmla="*/ 1 w 58"/>
                <a:gd name="T21" fmla="*/ 1 h 77"/>
                <a:gd name="T22" fmla="*/ 1 w 58"/>
                <a:gd name="T23" fmla="*/ 1 h 77"/>
                <a:gd name="T24" fmla="*/ 1 w 58"/>
                <a:gd name="T25" fmla="*/ 1 h 77"/>
                <a:gd name="T26" fmla="*/ 1 w 58"/>
                <a:gd name="T27" fmla="*/ 1 h 77"/>
                <a:gd name="T28" fmla="*/ 1 w 58"/>
                <a:gd name="T29" fmla="*/ 1 h 77"/>
                <a:gd name="T30" fmla="*/ 1 w 58"/>
                <a:gd name="T31" fmla="*/ 1 h 77"/>
                <a:gd name="T32" fmla="*/ 1 w 58"/>
                <a:gd name="T33" fmla="*/ 1 h 77"/>
                <a:gd name="T34" fmla="*/ 1 w 58"/>
                <a:gd name="T35" fmla="*/ 1 h 77"/>
                <a:gd name="T36" fmla="*/ 1 w 58"/>
                <a:gd name="T37" fmla="*/ 1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77">
                  <a:moveTo>
                    <a:pt x="28" y="77"/>
                  </a:moveTo>
                  <a:cubicBezTo>
                    <a:pt x="20" y="77"/>
                    <a:pt x="10" y="76"/>
                    <a:pt x="4" y="74"/>
                  </a:cubicBezTo>
                  <a:cubicBezTo>
                    <a:pt x="1" y="73"/>
                    <a:pt x="0" y="71"/>
                    <a:pt x="1" y="69"/>
                  </a:cubicBezTo>
                  <a:cubicBezTo>
                    <a:pt x="2" y="64"/>
                    <a:pt x="2" y="64"/>
                    <a:pt x="2" y="64"/>
                  </a:cubicBezTo>
                  <a:cubicBezTo>
                    <a:pt x="2" y="61"/>
                    <a:pt x="3" y="61"/>
                    <a:pt x="6" y="61"/>
                  </a:cubicBezTo>
                  <a:cubicBezTo>
                    <a:pt x="13" y="63"/>
                    <a:pt x="22" y="63"/>
                    <a:pt x="27" y="63"/>
                  </a:cubicBezTo>
                  <a:cubicBezTo>
                    <a:pt x="37" y="63"/>
                    <a:pt x="41" y="61"/>
                    <a:pt x="41" y="55"/>
                  </a:cubicBezTo>
                  <a:cubicBezTo>
                    <a:pt x="41" y="48"/>
                    <a:pt x="39" y="46"/>
                    <a:pt x="29" y="45"/>
                  </a:cubicBezTo>
                  <a:cubicBezTo>
                    <a:pt x="14" y="43"/>
                    <a:pt x="1" y="39"/>
                    <a:pt x="1" y="23"/>
                  </a:cubicBezTo>
                  <a:cubicBezTo>
                    <a:pt x="1" y="8"/>
                    <a:pt x="13" y="0"/>
                    <a:pt x="30" y="0"/>
                  </a:cubicBezTo>
                  <a:cubicBezTo>
                    <a:pt x="36" y="0"/>
                    <a:pt x="46" y="1"/>
                    <a:pt x="53" y="3"/>
                  </a:cubicBezTo>
                  <a:cubicBezTo>
                    <a:pt x="55" y="4"/>
                    <a:pt x="56" y="6"/>
                    <a:pt x="56" y="8"/>
                  </a:cubicBezTo>
                  <a:cubicBezTo>
                    <a:pt x="55" y="13"/>
                    <a:pt x="55" y="13"/>
                    <a:pt x="55" y="13"/>
                  </a:cubicBezTo>
                  <a:cubicBezTo>
                    <a:pt x="54" y="15"/>
                    <a:pt x="53" y="16"/>
                    <a:pt x="51" y="15"/>
                  </a:cubicBezTo>
                  <a:cubicBezTo>
                    <a:pt x="44" y="15"/>
                    <a:pt x="36" y="14"/>
                    <a:pt x="30" y="14"/>
                  </a:cubicBezTo>
                  <a:cubicBezTo>
                    <a:pt x="20" y="14"/>
                    <a:pt x="18" y="17"/>
                    <a:pt x="18" y="22"/>
                  </a:cubicBezTo>
                  <a:cubicBezTo>
                    <a:pt x="18" y="28"/>
                    <a:pt x="22" y="29"/>
                    <a:pt x="31" y="30"/>
                  </a:cubicBezTo>
                  <a:cubicBezTo>
                    <a:pt x="45" y="33"/>
                    <a:pt x="58" y="35"/>
                    <a:pt x="58" y="54"/>
                  </a:cubicBezTo>
                  <a:cubicBezTo>
                    <a:pt x="58" y="71"/>
                    <a:pt x="43" y="77"/>
                    <a:pt x="28" y="7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3" name="Freeform 930"/>
            <p:cNvSpPr>
              <a:spLocks noEditPoints="1"/>
            </p:cNvSpPr>
            <p:nvPr userDrawn="1"/>
          </p:nvSpPr>
          <p:spPr bwMode="gray">
            <a:xfrm>
              <a:off x="5275" y="4172"/>
              <a:ext cx="13" cy="74"/>
            </a:xfrm>
            <a:custGeom>
              <a:avLst/>
              <a:gdLst>
                <a:gd name="T0" fmla="*/ 1 w 18"/>
                <a:gd name="T1" fmla="*/ 1 h 103"/>
                <a:gd name="T2" fmla="*/ 0 w 18"/>
                <a:gd name="T3" fmla="*/ 1 h 103"/>
                <a:gd name="T4" fmla="*/ 1 w 18"/>
                <a:gd name="T5" fmla="*/ 0 h 103"/>
                <a:gd name="T6" fmla="*/ 1 w 18"/>
                <a:gd name="T7" fmla="*/ 1 h 103"/>
                <a:gd name="T8" fmla="*/ 1 w 18"/>
                <a:gd name="T9" fmla="*/ 1 h 103"/>
                <a:gd name="T10" fmla="*/ 1 w 18"/>
                <a:gd name="T11" fmla="*/ 1 h 103"/>
                <a:gd name="T12" fmla="*/ 1 w 18"/>
                <a:gd name="T13" fmla="*/ 1 h 103"/>
                <a:gd name="T14" fmla="*/ 1 w 18"/>
                <a:gd name="T15" fmla="*/ 1 h 103"/>
                <a:gd name="T16" fmla="*/ 1 w 18"/>
                <a:gd name="T17" fmla="*/ 1 h 103"/>
                <a:gd name="T18" fmla="*/ 1 w 18"/>
                <a:gd name="T19" fmla="*/ 1 h 103"/>
                <a:gd name="T20" fmla="*/ 1 w 18"/>
                <a:gd name="T21" fmla="*/ 1 h 103"/>
                <a:gd name="T22" fmla="*/ 1 w 18"/>
                <a:gd name="T23" fmla="*/ 1 h 103"/>
                <a:gd name="T24" fmla="*/ 1 w 18"/>
                <a:gd name="T25" fmla="*/ 1 h 103"/>
                <a:gd name="T26" fmla="*/ 1 w 18"/>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03">
                  <a:moveTo>
                    <a:pt x="9" y="18"/>
                  </a:moveTo>
                  <a:cubicBezTo>
                    <a:pt x="1" y="18"/>
                    <a:pt x="0" y="13"/>
                    <a:pt x="0" y="9"/>
                  </a:cubicBezTo>
                  <a:cubicBezTo>
                    <a:pt x="0" y="4"/>
                    <a:pt x="2" y="0"/>
                    <a:pt x="9" y="0"/>
                  </a:cubicBezTo>
                  <a:cubicBezTo>
                    <a:pt x="17" y="0"/>
                    <a:pt x="18" y="4"/>
                    <a:pt x="18" y="9"/>
                  </a:cubicBezTo>
                  <a:cubicBezTo>
                    <a:pt x="18" y="13"/>
                    <a:pt x="17" y="18"/>
                    <a:pt x="9" y="18"/>
                  </a:cubicBezTo>
                  <a:close/>
                  <a:moveTo>
                    <a:pt x="17" y="100"/>
                  </a:moveTo>
                  <a:cubicBezTo>
                    <a:pt x="17" y="102"/>
                    <a:pt x="17" y="103"/>
                    <a:pt x="14" y="103"/>
                  </a:cubicBezTo>
                  <a:cubicBezTo>
                    <a:pt x="4" y="103"/>
                    <a:pt x="4" y="103"/>
                    <a:pt x="4" y="103"/>
                  </a:cubicBezTo>
                  <a:cubicBezTo>
                    <a:pt x="1" y="103"/>
                    <a:pt x="1" y="102"/>
                    <a:pt x="1" y="100"/>
                  </a:cubicBezTo>
                  <a:cubicBezTo>
                    <a:pt x="1" y="31"/>
                    <a:pt x="1" y="31"/>
                    <a:pt x="1" y="31"/>
                  </a:cubicBezTo>
                  <a:cubicBezTo>
                    <a:pt x="1" y="29"/>
                    <a:pt x="1" y="28"/>
                    <a:pt x="4" y="28"/>
                  </a:cubicBezTo>
                  <a:cubicBezTo>
                    <a:pt x="14" y="28"/>
                    <a:pt x="14" y="28"/>
                    <a:pt x="14" y="28"/>
                  </a:cubicBezTo>
                  <a:cubicBezTo>
                    <a:pt x="17" y="28"/>
                    <a:pt x="17" y="30"/>
                    <a:pt x="17" y="31"/>
                  </a:cubicBezTo>
                  <a:lnTo>
                    <a:pt x="17" y="10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4" name="Freeform 931"/>
            <p:cNvSpPr>
              <a:spLocks noEditPoints="1"/>
            </p:cNvSpPr>
            <p:nvPr userDrawn="1"/>
          </p:nvSpPr>
          <p:spPr bwMode="gray">
            <a:xfrm>
              <a:off x="5299" y="4191"/>
              <a:ext cx="48" cy="55"/>
            </a:xfrm>
            <a:custGeom>
              <a:avLst/>
              <a:gdLst>
                <a:gd name="T0" fmla="*/ 1 w 67"/>
                <a:gd name="T1" fmla="*/ 1 h 77"/>
                <a:gd name="T2" fmla="*/ 0 w 67"/>
                <a:gd name="T3" fmla="*/ 1 h 77"/>
                <a:gd name="T4" fmla="*/ 1 w 67"/>
                <a:gd name="T5" fmla="*/ 0 h 77"/>
                <a:gd name="T6" fmla="*/ 1 w 67"/>
                <a:gd name="T7" fmla="*/ 1 h 77"/>
                <a:gd name="T8" fmla="*/ 1 w 67"/>
                <a:gd name="T9" fmla="*/ 1 h 77"/>
                <a:gd name="T10" fmla="*/ 1 w 67"/>
                <a:gd name="T11" fmla="*/ 1 h 77"/>
                <a:gd name="T12" fmla="*/ 1 w 67"/>
                <a:gd name="T13" fmla="*/ 1 h 77"/>
                <a:gd name="T14" fmla="*/ 1 w 67"/>
                <a:gd name="T15" fmla="*/ 1 h 77"/>
                <a:gd name="T16" fmla="*/ 1 w 67"/>
                <a:gd name="T17" fmla="*/ 1 h 77"/>
                <a:gd name="T18" fmla="*/ 1 w 67"/>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7">
                  <a:moveTo>
                    <a:pt x="33" y="77"/>
                  </a:moveTo>
                  <a:cubicBezTo>
                    <a:pt x="2" y="77"/>
                    <a:pt x="0" y="55"/>
                    <a:pt x="0" y="37"/>
                  </a:cubicBezTo>
                  <a:cubicBezTo>
                    <a:pt x="0" y="23"/>
                    <a:pt x="4" y="0"/>
                    <a:pt x="33" y="0"/>
                  </a:cubicBezTo>
                  <a:cubicBezTo>
                    <a:pt x="62" y="0"/>
                    <a:pt x="67" y="20"/>
                    <a:pt x="67" y="37"/>
                  </a:cubicBezTo>
                  <a:cubicBezTo>
                    <a:pt x="67" y="55"/>
                    <a:pt x="64" y="77"/>
                    <a:pt x="33" y="77"/>
                  </a:cubicBezTo>
                  <a:close/>
                  <a:moveTo>
                    <a:pt x="33" y="15"/>
                  </a:moveTo>
                  <a:cubicBezTo>
                    <a:pt x="20" y="15"/>
                    <a:pt x="17" y="23"/>
                    <a:pt x="17" y="39"/>
                  </a:cubicBezTo>
                  <a:cubicBezTo>
                    <a:pt x="17" y="55"/>
                    <a:pt x="20" y="63"/>
                    <a:pt x="33" y="63"/>
                  </a:cubicBezTo>
                  <a:cubicBezTo>
                    <a:pt x="47" y="63"/>
                    <a:pt x="50" y="55"/>
                    <a:pt x="50" y="39"/>
                  </a:cubicBezTo>
                  <a:cubicBezTo>
                    <a:pt x="50" y="22"/>
                    <a:pt x="47" y="15"/>
                    <a:pt x="33" y="15"/>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5" name="Freeform 932"/>
            <p:cNvSpPr>
              <a:spLocks/>
            </p:cNvSpPr>
            <p:nvPr userDrawn="1"/>
          </p:nvSpPr>
          <p:spPr bwMode="gray">
            <a:xfrm>
              <a:off x="5357" y="4191"/>
              <a:ext cx="47" cy="55"/>
            </a:xfrm>
            <a:custGeom>
              <a:avLst/>
              <a:gdLst>
                <a:gd name="T0" fmla="*/ 1 w 65"/>
                <a:gd name="T1" fmla="*/ 1 h 76"/>
                <a:gd name="T2" fmla="*/ 1 w 65"/>
                <a:gd name="T3" fmla="*/ 1 h 76"/>
                <a:gd name="T4" fmla="*/ 1 w 65"/>
                <a:gd name="T5" fmla="*/ 1 h 76"/>
                <a:gd name="T6" fmla="*/ 1 w 65"/>
                <a:gd name="T7" fmla="*/ 1 h 76"/>
                <a:gd name="T8" fmla="*/ 1 w 65"/>
                <a:gd name="T9" fmla="*/ 1 h 76"/>
                <a:gd name="T10" fmla="*/ 1 w 65"/>
                <a:gd name="T11" fmla="*/ 1 h 76"/>
                <a:gd name="T12" fmla="*/ 1 w 65"/>
                <a:gd name="T13" fmla="*/ 1 h 76"/>
                <a:gd name="T14" fmla="*/ 1 w 65"/>
                <a:gd name="T15" fmla="*/ 1 h 76"/>
                <a:gd name="T16" fmla="*/ 1 w 65"/>
                <a:gd name="T17" fmla="*/ 1 h 76"/>
                <a:gd name="T18" fmla="*/ 0 w 65"/>
                <a:gd name="T19" fmla="*/ 1 h 76"/>
                <a:gd name="T20" fmla="*/ 0 w 65"/>
                <a:gd name="T21" fmla="*/ 1 h 76"/>
                <a:gd name="T22" fmla="*/ 1 w 65"/>
                <a:gd name="T23" fmla="*/ 1 h 76"/>
                <a:gd name="T24" fmla="*/ 1 w 65"/>
                <a:gd name="T25" fmla="*/ 1 h 76"/>
                <a:gd name="T26" fmla="*/ 1 w 65"/>
                <a:gd name="T27" fmla="*/ 1 h 76"/>
                <a:gd name="T28" fmla="*/ 1 w 65"/>
                <a:gd name="T29" fmla="*/ 1 h 76"/>
                <a:gd name="T30" fmla="*/ 1 w 65"/>
                <a:gd name="T31" fmla="*/ 1 h 76"/>
                <a:gd name="T32" fmla="*/ 1 w 65"/>
                <a:gd name="T33" fmla="*/ 0 h 76"/>
                <a:gd name="T34" fmla="*/ 1 w 65"/>
                <a:gd name="T35" fmla="*/ 1 h 76"/>
                <a:gd name="T36" fmla="*/ 1 w 65"/>
                <a:gd name="T37" fmla="*/ 1 h 76"/>
                <a:gd name="T38" fmla="*/ 1 w 65"/>
                <a:gd name="T39" fmla="*/ 1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76">
                  <a:moveTo>
                    <a:pt x="62" y="76"/>
                  </a:moveTo>
                  <a:cubicBezTo>
                    <a:pt x="51" y="76"/>
                    <a:pt x="51" y="76"/>
                    <a:pt x="51" y="76"/>
                  </a:cubicBezTo>
                  <a:cubicBezTo>
                    <a:pt x="49" y="76"/>
                    <a:pt x="48" y="75"/>
                    <a:pt x="48" y="73"/>
                  </a:cubicBezTo>
                  <a:cubicBezTo>
                    <a:pt x="48" y="30"/>
                    <a:pt x="48" y="30"/>
                    <a:pt x="48" y="30"/>
                  </a:cubicBezTo>
                  <a:cubicBezTo>
                    <a:pt x="48" y="21"/>
                    <a:pt x="46" y="15"/>
                    <a:pt x="37" y="15"/>
                  </a:cubicBezTo>
                  <a:cubicBezTo>
                    <a:pt x="31" y="15"/>
                    <a:pt x="21" y="20"/>
                    <a:pt x="16" y="22"/>
                  </a:cubicBezTo>
                  <a:cubicBezTo>
                    <a:pt x="16" y="73"/>
                    <a:pt x="16" y="73"/>
                    <a:pt x="16" y="73"/>
                  </a:cubicBezTo>
                  <a:cubicBezTo>
                    <a:pt x="16" y="75"/>
                    <a:pt x="16" y="76"/>
                    <a:pt x="14" y="76"/>
                  </a:cubicBezTo>
                  <a:cubicBezTo>
                    <a:pt x="3" y="76"/>
                    <a:pt x="3" y="76"/>
                    <a:pt x="3" y="76"/>
                  </a:cubicBezTo>
                  <a:cubicBezTo>
                    <a:pt x="1" y="76"/>
                    <a:pt x="0" y="75"/>
                    <a:pt x="0" y="73"/>
                  </a:cubicBezTo>
                  <a:cubicBezTo>
                    <a:pt x="0" y="4"/>
                    <a:pt x="0" y="4"/>
                    <a:pt x="0" y="4"/>
                  </a:cubicBezTo>
                  <a:cubicBezTo>
                    <a:pt x="0" y="3"/>
                    <a:pt x="1" y="1"/>
                    <a:pt x="3" y="1"/>
                  </a:cubicBezTo>
                  <a:cubicBezTo>
                    <a:pt x="14" y="1"/>
                    <a:pt x="14" y="1"/>
                    <a:pt x="14" y="1"/>
                  </a:cubicBezTo>
                  <a:cubicBezTo>
                    <a:pt x="16" y="1"/>
                    <a:pt x="16" y="3"/>
                    <a:pt x="16" y="4"/>
                  </a:cubicBezTo>
                  <a:cubicBezTo>
                    <a:pt x="16" y="9"/>
                    <a:pt x="16" y="9"/>
                    <a:pt x="16" y="9"/>
                  </a:cubicBezTo>
                  <a:cubicBezTo>
                    <a:pt x="17" y="9"/>
                    <a:pt x="17" y="9"/>
                    <a:pt x="17" y="9"/>
                  </a:cubicBezTo>
                  <a:cubicBezTo>
                    <a:pt x="23" y="5"/>
                    <a:pt x="33" y="0"/>
                    <a:pt x="42" y="0"/>
                  </a:cubicBezTo>
                  <a:cubicBezTo>
                    <a:pt x="63" y="0"/>
                    <a:pt x="65" y="14"/>
                    <a:pt x="65" y="29"/>
                  </a:cubicBezTo>
                  <a:cubicBezTo>
                    <a:pt x="65" y="73"/>
                    <a:pt x="65" y="73"/>
                    <a:pt x="65" y="73"/>
                  </a:cubicBezTo>
                  <a:cubicBezTo>
                    <a:pt x="65" y="75"/>
                    <a:pt x="64" y="76"/>
                    <a:pt x="62" y="76"/>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6" name="Freeform 933"/>
            <p:cNvSpPr>
              <a:spLocks/>
            </p:cNvSpPr>
            <p:nvPr userDrawn="1"/>
          </p:nvSpPr>
          <p:spPr bwMode="gray">
            <a:xfrm>
              <a:off x="5454" y="4026"/>
              <a:ext cx="19" cy="220"/>
            </a:xfrm>
            <a:custGeom>
              <a:avLst/>
              <a:gdLst>
                <a:gd name="T0" fmla="*/ 19 w 19"/>
                <a:gd name="T1" fmla="*/ 220 h 220"/>
                <a:gd name="T2" fmla="*/ 19 w 19"/>
                <a:gd name="T3" fmla="*/ 0 h 220"/>
                <a:gd name="T4" fmla="*/ 0 w 19"/>
                <a:gd name="T5" fmla="*/ 0 h 220"/>
                <a:gd name="T6" fmla="*/ 0 w 19"/>
                <a:gd name="T7" fmla="*/ 220 h 220"/>
                <a:gd name="T8" fmla="*/ 19 w 19"/>
                <a:gd name="T9" fmla="*/ 220 h 220"/>
                <a:gd name="T10" fmla="*/ 19 w 19"/>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20">
                  <a:moveTo>
                    <a:pt x="19" y="220"/>
                  </a:moveTo>
                  <a:lnTo>
                    <a:pt x="19" y="0"/>
                  </a:lnTo>
                  <a:lnTo>
                    <a:pt x="0" y="0"/>
                  </a:lnTo>
                  <a:lnTo>
                    <a:pt x="0" y="220"/>
                  </a:lnTo>
                  <a:lnTo>
                    <a:pt x="19" y="220"/>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7" name="Freeform 934"/>
            <p:cNvSpPr>
              <a:spLocks/>
            </p:cNvSpPr>
            <p:nvPr userDrawn="1"/>
          </p:nvSpPr>
          <p:spPr bwMode="gray">
            <a:xfrm>
              <a:off x="4040" y="3870"/>
              <a:ext cx="373" cy="139"/>
            </a:xfrm>
            <a:custGeom>
              <a:avLst/>
              <a:gdLst>
                <a:gd name="T0" fmla="*/ 0 w 521"/>
                <a:gd name="T1" fmla="*/ 1 h 193"/>
                <a:gd name="T2" fmla="*/ 1 w 521"/>
                <a:gd name="T3" fmla="*/ 1 h 193"/>
                <a:gd name="T4" fmla="*/ 1 w 521"/>
                <a:gd name="T5" fmla="*/ 1 h 193"/>
                <a:gd name="T6" fmla="*/ 2 w 521"/>
                <a:gd name="T7" fmla="*/ 1 h 193"/>
                <a:gd name="T8" fmla="*/ 2 w 521"/>
                <a:gd name="T9" fmla="*/ 1 h 193"/>
                <a:gd name="T10" fmla="*/ 3 w 521"/>
                <a:gd name="T11" fmla="*/ 1 h 193"/>
                <a:gd name="T12" fmla="*/ 3 w 521"/>
                <a:gd name="T13" fmla="*/ 0 h 193"/>
                <a:gd name="T14" fmla="*/ 2 w 521"/>
                <a:gd name="T15" fmla="*/ 1 h 193"/>
                <a:gd name="T16" fmla="*/ 2 w 521"/>
                <a:gd name="T17" fmla="*/ 1 h 193"/>
                <a:gd name="T18" fmla="*/ 1 w 521"/>
                <a:gd name="T19" fmla="*/ 1 h 193"/>
                <a:gd name="T20" fmla="*/ 1 w 521"/>
                <a:gd name="T21" fmla="*/ 1 h 193"/>
                <a:gd name="T22" fmla="*/ 1 w 521"/>
                <a:gd name="T23" fmla="*/ 1 h 193"/>
                <a:gd name="T24" fmla="*/ 0 w 521"/>
                <a:gd name="T25" fmla="*/ 1 h 193"/>
                <a:gd name="T26" fmla="*/ 0 w 521"/>
                <a:gd name="T27" fmla="*/ 1 h 1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93">
                  <a:moveTo>
                    <a:pt x="0" y="193"/>
                  </a:moveTo>
                  <a:cubicBezTo>
                    <a:pt x="0" y="193"/>
                    <a:pt x="314" y="152"/>
                    <a:pt x="323" y="151"/>
                  </a:cubicBezTo>
                  <a:cubicBezTo>
                    <a:pt x="336" y="149"/>
                    <a:pt x="348" y="146"/>
                    <a:pt x="359" y="143"/>
                  </a:cubicBezTo>
                  <a:cubicBezTo>
                    <a:pt x="385" y="136"/>
                    <a:pt x="408" y="125"/>
                    <a:pt x="429" y="111"/>
                  </a:cubicBezTo>
                  <a:cubicBezTo>
                    <a:pt x="449" y="98"/>
                    <a:pt x="467" y="78"/>
                    <a:pt x="486" y="57"/>
                  </a:cubicBezTo>
                  <a:cubicBezTo>
                    <a:pt x="497" y="43"/>
                    <a:pt x="509" y="25"/>
                    <a:pt x="521" y="8"/>
                  </a:cubicBezTo>
                  <a:cubicBezTo>
                    <a:pt x="521" y="0"/>
                    <a:pt x="521" y="0"/>
                    <a:pt x="521" y="0"/>
                  </a:cubicBezTo>
                  <a:cubicBezTo>
                    <a:pt x="507" y="20"/>
                    <a:pt x="494" y="37"/>
                    <a:pt x="480" y="53"/>
                  </a:cubicBezTo>
                  <a:cubicBezTo>
                    <a:pt x="462" y="73"/>
                    <a:pt x="443" y="90"/>
                    <a:pt x="424" y="102"/>
                  </a:cubicBezTo>
                  <a:cubicBezTo>
                    <a:pt x="404" y="115"/>
                    <a:pt x="381" y="125"/>
                    <a:pt x="357" y="131"/>
                  </a:cubicBezTo>
                  <a:cubicBezTo>
                    <a:pt x="346" y="134"/>
                    <a:pt x="334" y="136"/>
                    <a:pt x="321" y="138"/>
                  </a:cubicBezTo>
                  <a:cubicBezTo>
                    <a:pt x="312" y="139"/>
                    <a:pt x="303" y="140"/>
                    <a:pt x="294" y="141"/>
                  </a:cubicBezTo>
                  <a:cubicBezTo>
                    <a:pt x="291" y="142"/>
                    <a:pt x="0" y="173"/>
                    <a:pt x="0" y="173"/>
                  </a:cubicBezTo>
                  <a:lnTo>
                    <a:pt x="0" y="19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8" name="Freeform 935"/>
            <p:cNvSpPr>
              <a:spLocks/>
            </p:cNvSpPr>
            <p:nvPr userDrawn="1"/>
          </p:nvSpPr>
          <p:spPr bwMode="gray">
            <a:xfrm>
              <a:off x="4040" y="3900"/>
              <a:ext cx="373" cy="129"/>
            </a:xfrm>
            <a:custGeom>
              <a:avLst/>
              <a:gdLst>
                <a:gd name="T0" fmla="*/ 2 w 521"/>
                <a:gd name="T1" fmla="*/ 1 h 179"/>
                <a:gd name="T2" fmla="*/ 1 w 521"/>
                <a:gd name="T3" fmla="*/ 1 h 179"/>
                <a:gd name="T4" fmla="*/ 1 w 521"/>
                <a:gd name="T5" fmla="*/ 1 h 179"/>
                <a:gd name="T6" fmla="*/ 1 w 521"/>
                <a:gd name="T7" fmla="*/ 1 h 179"/>
                <a:gd name="T8" fmla="*/ 1 w 521"/>
                <a:gd name="T9" fmla="*/ 1 h 179"/>
                <a:gd name="T10" fmla="*/ 0 w 521"/>
                <a:gd name="T11" fmla="*/ 1 h 179"/>
                <a:gd name="T12" fmla="*/ 0 w 521"/>
                <a:gd name="T13" fmla="*/ 1 h 179"/>
                <a:gd name="T14" fmla="*/ 1 w 521"/>
                <a:gd name="T15" fmla="*/ 1 h 179"/>
                <a:gd name="T16" fmla="*/ 1 w 521"/>
                <a:gd name="T17" fmla="*/ 1 h 179"/>
                <a:gd name="T18" fmla="*/ 1 w 521"/>
                <a:gd name="T19" fmla="*/ 1 h 179"/>
                <a:gd name="T20" fmla="*/ 1 w 521"/>
                <a:gd name="T21" fmla="*/ 1 h 179"/>
                <a:gd name="T22" fmla="*/ 2 w 521"/>
                <a:gd name="T23" fmla="*/ 1 h 179"/>
                <a:gd name="T24" fmla="*/ 2 w 521"/>
                <a:gd name="T25" fmla="*/ 1 h 179"/>
                <a:gd name="T26" fmla="*/ 3 w 521"/>
                <a:gd name="T27" fmla="*/ 1 h 179"/>
                <a:gd name="T28" fmla="*/ 3 w 521"/>
                <a:gd name="T29" fmla="*/ 0 h 179"/>
                <a:gd name="T30" fmla="*/ 2 w 521"/>
                <a:gd name="T31" fmla="*/ 1 h 179"/>
                <a:gd name="T32" fmla="*/ 2 w 521"/>
                <a:gd name="T33" fmla="*/ 1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79">
                  <a:moveTo>
                    <a:pt x="421" y="98"/>
                  </a:moveTo>
                  <a:cubicBezTo>
                    <a:pt x="401" y="110"/>
                    <a:pt x="378" y="118"/>
                    <a:pt x="353" y="123"/>
                  </a:cubicBezTo>
                  <a:cubicBezTo>
                    <a:pt x="343" y="125"/>
                    <a:pt x="331" y="127"/>
                    <a:pt x="318" y="128"/>
                  </a:cubicBezTo>
                  <a:cubicBezTo>
                    <a:pt x="310" y="129"/>
                    <a:pt x="302" y="130"/>
                    <a:pt x="294" y="131"/>
                  </a:cubicBezTo>
                  <a:cubicBezTo>
                    <a:pt x="290" y="131"/>
                    <a:pt x="285" y="131"/>
                    <a:pt x="281" y="132"/>
                  </a:cubicBezTo>
                  <a:cubicBezTo>
                    <a:pt x="185" y="140"/>
                    <a:pt x="89" y="150"/>
                    <a:pt x="0" y="158"/>
                  </a:cubicBezTo>
                  <a:cubicBezTo>
                    <a:pt x="0" y="179"/>
                    <a:pt x="0" y="179"/>
                    <a:pt x="0" y="179"/>
                  </a:cubicBezTo>
                  <a:cubicBezTo>
                    <a:pt x="90" y="168"/>
                    <a:pt x="186" y="156"/>
                    <a:pt x="283" y="145"/>
                  </a:cubicBezTo>
                  <a:cubicBezTo>
                    <a:pt x="287" y="145"/>
                    <a:pt x="291" y="144"/>
                    <a:pt x="295" y="144"/>
                  </a:cubicBezTo>
                  <a:cubicBezTo>
                    <a:pt x="303" y="143"/>
                    <a:pt x="311" y="142"/>
                    <a:pt x="319" y="141"/>
                  </a:cubicBezTo>
                  <a:cubicBezTo>
                    <a:pt x="333" y="139"/>
                    <a:pt x="345" y="137"/>
                    <a:pt x="356" y="135"/>
                  </a:cubicBezTo>
                  <a:cubicBezTo>
                    <a:pt x="382" y="129"/>
                    <a:pt x="405" y="120"/>
                    <a:pt x="426" y="107"/>
                  </a:cubicBezTo>
                  <a:cubicBezTo>
                    <a:pt x="446" y="95"/>
                    <a:pt x="464" y="78"/>
                    <a:pt x="483" y="57"/>
                  </a:cubicBezTo>
                  <a:cubicBezTo>
                    <a:pt x="495" y="44"/>
                    <a:pt x="508" y="25"/>
                    <a:pt x="521" y="8"/>
                  </a:cubicBezTo>
                  <a:cubicBezTo>
                    <a:pt x="521" y="0"/>
                    <a:pt x="521" y="0"/>
                    <a:pt x="521" y="0"/>
                  </a:cubicBezTo>
                  <a:cubicBezTo>
                    <a:pt x="506" y="21"/>
                    <a:pt x="492" y="37"/>
                    <a:pt x="478" y="52"/>
                  </a:cubicBezTo>
                  <a:cubicBezTo>
                    <a:pt x="460" y="71"/>
                    <a:pt x="440" y="87"/>
                    <a:pt x="421" y="98"/>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099" name="Freeform 936"/>
            <p:cNvSpPr>
              <a:spLocks/>
            </p:cNvSpPr>
            <p:nvPr userDrawn="1"/>
          </p:nvSpPr>
          <p:spPr bwMode="gray">
            <a:xfrm>
              <a:off x="4040" y="3932"/>
              <a:ext cx="373" cy="116"/>
            </a:xfrm>
            <a:custGeom>
              <a:avLst/>
              <a:gdLst>
                <a:gd name="T0" fmla="*/ 2 w 521"/>
                <a:gd name="T1" fmla="*/ 1 h 162"/>
                <a:gd name="T2" fmla="*/ 2 w 521"/>
                <a:gd name="T3" fmla="*/ 1 h 162"/>
                <a:gd name="T4" fmla="*/ 1 w 521"/>
                <a:gd name="T5" fmla="*/ 1 h 162"/>
                <a:gd name="T6" fmla="*/ 1 w 521"/>
                <a:gd name="T7" fmla="*/ 1 h 162"/>
                <a:gd name="T8" fmla="*/ 0 w 521"/>
                <a:gd name="T9" fmla="*/ 1 h 162"/>
                <a:gd name="T10" fmla="*/ 0 w 521"/>
                <a:gd name="T11" fmla="*/ 1 h 162"/>
                <a:gd name="T12" fmla="*/ 1 w 521"/>
                <a:gd name="T13" fmla="*/ 1 h 162"/>
                <a:gd name="T14" fmla="*/ 1 w 521"/>
                <a:gd name="T15" fmla="*/ 1 h 162"/>
                <a:gd name="T16" fmla="*/ 1 w 521"/>
                <a:gd name="T17" fmla="*/ 1 h 162"/>
                <a:gd name="T18" fmla="*/ 2 w 521"/>
                <a:gd name="T19" fmla="*/ 1 h 162"/>
                <a:gd name="T20" fmla="*/ 2 w 521"/>
                <a:gd name="T21" fmla="*/ 1 h 162"/>
                <a:gd name="T22" fmla="*/ 3 w 521"/>
                <a:gd name="T23" fmla="*/ 1 h 162"/>
                <a:gd name="T24" fmla="*/ 3 w 521"/>
                <a:gd name="T25" fmla="*/ 0 h 162"/>
                <a:gd name="T26" fmla="*/ 2 w 521"/>
                <a:gd name="T27" fmla="*/ 1 h 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162">
                  <a:moveTo>
                    <a:pt x="476" y="49"/>
                  </a:moveTo>
                  <a:cubicBezTo>
                    <a:pt x="457" y="67"/>
                    <a:pt x="437" y="81"/>
                    <a:pt x="416" y="91"/>
                  </a:cubicBezTo>
                  <a:cubicBezTo>
                    <a:pt x="396" y="100"/>
                    <a:pt x="374" y="107"/>
                    <a:pt x="348" y="111"/>
                  </a:cubicBezTo>
                  <a:cubicBezTo>
                    <a:pt x="338" y="113"/>
                    <a:pt x="326" y="114"/>
                    <a:pt x="313" y="116"/>
                  </a:cubicBezTo>
                  <a:cubicBezTo>
                    <a:pt x="0" y="142"/>
                    <a:pt x="0" y="142"/>
                    <a:pt x="0" y="142"/>
                  </a:cubicBezTo>
                  <a:cubicBezTo>
                    <a:pt x="0" y="162"/>
                    <a:pt x="0" y="162"/>
                    <a:pt x="0" y="162"/>
                  </a:cubicBezTo>
                  <a:cubicBezTo>
                    <a:pt x="278" y="132"/>
                    <a:pt x="278" y="132"/>
                    <a:pt x="278" y="132"/>
                  </a:cubicBezTo>
                  <a:cubicBezTo>
                    <a:pt x="314" y="128"/>
                    <a:pt x="314" y="128"/>
                    <a:pt x="314" y="128"/>
                  </a:cubicBezTo>
                  <a:cubicBezTo>
                    <a:pt x="328" y="127"/>
                    <a:pt x="340" y="125"/>
                    <a:pt x="350" y="123"/>
                  </a:cubicBezTo>
                  <a:cubicBezTo>
                    <a:pt x="377" y="118"/>
                    <a:pt x="400" y="110"/>
                    <a:pt x="421" y="100"/>
                  </a:cubicBezTo>
                  <a:cubicBezTo>
                    <a:pt x="441" y="89"/>
                    <a:pt x="462" y="71"/>
                    <a:pt x="482" y="53"/>
                  </a:cubicBezTo>
                  <a:cubicBezTo>
                    <a:pt x="495" y="40"/>
                    <a:pt x="507" y="24"/>
                    <a:pt x="521" y="7"/>
                  </a:cubicBezTo>
                  <a:cubicBezTo>
                    <a:pt x="521" y="0"/>
                    <a:pt x="521" y="0"/>
                    <a:pt x="521" y="0"/>
                  </a:cubicBezTo>
                  <a:cubicBezTo>
                    <a:pt x="505" y="19"/>
                    <a:pt x="491" y="35"/>
                    <a:pt x="476" y="49"/>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0" name="Freeform 937"/>
            <p:cNvSpPr>
              <a:spLocks/>
            </p:cNvSpPr>
            <p:nvPr userDrawn="1"/>
          </p:nvSpPr>
          <p:spPr bwMode="gray">
            <a:xfrm>
              <a:off x="4040" y="3994"/>
              <a:ext cx="373" cy="94"/>
            </a:xfrm>
            <a:custGeom>
              <a:avLst/>
              <a:gdLst>
                <a:gd name="T0" fmla="*/ 2 w 521"/>
                <a:gd name="T1" fmla="*/ 1 h 131"/>
                <a:gd name="T2" fmla="*/ 1 w 521"/>
                <a:gd name="T3" fmla="*/ 1 h 131"/>
                <a:gd name="T4" fmla="*/ 1 w 521"/>
                <a:gd name="T5" fmla="*/ 1 h 131"/>
                <a:gd name="T6" fmla="*/ 1 w 521"/>
                <a:gd name="T7" fmla="*/ 1 h 131"/>
                <a:gd name="T8" fmla="*/ 1 w 521"/>
                <a:gd name="T9" fmla="*/ 1 h 131"/>
                <a:gd name="T10" fmla="*/ 0 w 521"/>
                <a:gd name="T11" fmla="*/ 1 h 131"/>
                <a:gd name="T12" fmla="*/ 0 w 521"/>
                <a:gd name="T13" fmla="*/ 1 h 131"/>
                <a:gd name="T14" fmla="*/ 1 w 521"/>
                <a:gd name="T15" fmla="*/ 1 h 131"/>
                <a:gd name="T16" fmla="*/ 1 w 521"/>
                <a:gd name="T17" fmla="*/ 1 h 131"/>
                <a:gd name="T18" fmla="*/ 1 w 521"/>
                <a:gd name="T19" fmla="*/ 1 h 131"/>
                <a:gd name="T20" fmla="*/ 1 w 521"/>
                <a:gd name="T21" fmla="*/ 1 h 131"/>
                <a:gd name="T22" fmla="*/ 2 w 521"/>
                <a:gd name="T23" fmla="*/ 1 h 131"/>
                <a:gd name="T24" fmla="*/ 2 w 521"/>
                <a:gd name="T25" fmla="*/ 1 h 131"/>
                <a:gd name="T26" fmla="*/ 3 w 521"/>
                <a:gd name="T27" fmla="*/ 1 h 131"/>
                <a:gd name="T28" fmla="*/ 3 w 521"/>
                <a:gd name="T29" fmla="*/ 0 h 131"/>
                <a:gd name="T30" fmla="*/ 2 w 521"/>
                <a:gd name="T31" fmla="*/ 1 h 131"/>
                <a:gd name="T32" fmla="*/ 2 w 521"/>
                <a:gd name="T33" fmla="*/ 1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1" h="131">
                  <a:moveTo>
                    <a:pt x="400" y="69"/>
                  </a:moveTo>
                  <a:cubicBezTo>
                    <a:pt x="382" y="80"/>
                    <a:pt x="368" y="86"/>
                    <a:pt x="342" y="88"/>
                  </a:cubicBezTo>
                  <a:cubicBezTo>
                    <a:pt x="326" y="90"/>
                    <a:pt x="310" y="91"/>
                    <a:pt x="295" y="92"/>
                  </a:cubicBezTo>
                  <a:cubicBezTo>
                    <a:pt x="287" y="92"/>
                    <a:pt x="279" y="92"/>
                    <a:pt x="272" y="93"/>
                  </a:cubicBezTo>
                  <a:cubicBezTo>
                    <a:pt x="224" y="96"/>
                    <a:pt x="178" y="99"/>
                    <a:pt x="131" y="102"/>
                  </a:cubicBezTo>
                  <a:cubicBezTo>
                    <a:pt x="0" y="111"/>
                    <a:pt x="0" y="111"/>
                    <a:pt x="0" y="111"/>
                  </a:cubicBezTo>
                  <a:cubicBezTo>
                    <a:pt x="0" y="131"/>
                    <a:pt x="0" y="131"/>
                    <a:pt x="0" y="131"/>
                  </a:cubicBezTo>
                  <a:cubicBezTo>
                    <a:pt x="132" y="119"/>
                    <a:pt x="132" y="119"/>
                    <a:pt x="132" y="119"/>
                  </a:cubicBezTo>
                  <a:cubicBezTo>
                    <a:pt x="175" y="115"/>
                    <a:pt x="224" y="111"/>
                    <a:pt x="273" y="107"/>
                  </a:cubicBezTo>
                  <a:cubicBezTo>
                    <a:pt x="308" y="104"/>
                    <a:pt x="308" y="104"/>
                    <a:pt x="308" y="104"/>
                  </a:cubicBezTo>
                  <a:cubicBezTo>
                    <a:pt x="322" y="103"/>
                    <a:pt x="333" y="102"/>
                    <a:pt x="343" y="100"/>
                  </a:cubicBezTo>
                  <a:cubicBezTo>
                    <a:pt x="370" y="97"/>
                    <a:pt x="393" y="91"/>
                    <a:pt x="413" y="84"/>
                  </a:cubicBezTo>
                  <a:cubicBezTo>
                    <a:pt x="435" y="75"/>
                    <a:pt x="456" y="63"/>
                    <a:pt x="476" y="48"/>
                  </a:cubicBezTo>
                  <a:cubicBezTo>
                    <a:pt x="495" y="34"/>
                    <a:pt x="521" y="7"/>
                    <a:pt x="521" y="7"/>
                  </a:cubicBezTo>
                  <a:cubicBezTo>
                    <a:pt x="521" y="0"/>
                    <a:pt x="521" y="0"/>
                    <a:pt x="521" y="0"/>
                  </a:cubicBezTo>
                  <a:cubicBezTo>
                    <a:pt x="504" y="16"/>
                    <a:pt x="494" y="26"/>
                    <a:pt x="476" y="38"/>
                  </a:cubicBezTo>
                  <a:cubicBezTo>
                    <a:pt x="454" y="52"/>
                    <a:pt x="416" y="60"/>
                    <a:pt x="400" y="69"/>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1" name="Freeform 938"/>
            <p:cNvSpPr>
              <a:spLocks/>
            </p:cNvSpPr>
            <p:nvPr userDrawn="1"/>
          </p:nvSpPr>
          <p:spPr bwMode="gray">
            <a:xfrm>
              <a:off x="4040" y="4031"/>
              <a:ext cx="373" cy="76"/>
            </a:xfrm>
            <a:custGeom>
              <a:avLst/>
              <a:gdLst>
                <a:gd name="T0" fmla="*/ 2 w 521"/>
                <a:gd name="T1" fmla="*/ 1 h 106"/>
                <a:gd name="T2" fmla="*/ 1 w 521"/>
                <a:gd name="T3" fmla="*/ 1 h 106"/>
                <a:gd name="T4" fmla="*/ 1 w 521"/>
                <a:gd name="T5" fmla="*/ 1 h 106"/>
                <a:gd name="T6" fmla="*/ 1 w 521"/>
                <a:gd name="T7" fmla="*/ 1 h 106"/>
                <a:gd name="T8" fmla="*/ 0 w 521"/>
                <a:gd name="T9" fmla="*/ 1 h 106"/>
                <a:gd name="T10" fmla="*/ 0 w 521"/>
                <a:gd name="T11" fmla="*/ 1 h 106"/>
                <a:gd name="T12" fmla="*/ 1 w 521"/>
                <a:gd name="T13" fmla="*/ 1 h 106"/>
                <a:gd name="T14" fmla="*/ 1 w 521"/>
                <a:gd name="T15" fmla="*/ 1 h 106"/>
                <a:gd name="T16" fmla="*/ 1 w 521"/>
                <a:gd name="T17" fmla="*/ 1 h 106"/>
                <a:gd name="T18" fmla="*/ 2 w 521"/>
                <a:gd name="T19" fmla="*/ 1 h 106"/>
                <a:gd name="T20" fmla="*/ 2 w 521"/>
                <a:gd name="T21" fmla="*/ 1 h 106"/>
                <a:gd name="T22" fmla="*/ 3 w 521"/>
                <a:gd name="T23" fmla="*/ 0 h 106"/>
                <a:gd name="T24" fmla="*/ 3 w 521"/>
                <a:gd name="T25" fmla="*/ 0 h 106"/>
                <a:gd name="T26" fmla="*/ 2 w 521"/>
                <a:gd name="T27" fmla="*/ 1 h 106"/>
                <a:gd name="T28" fmla="*/ 2 w 521"/>
                <a:gd name="T29" fmla="*/ 1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6">
                  <a:moveTo>
                    <a:pt x="407" y="56"/>
                  </a:moveTo>
                  <a:cubicBezTo>
                    <a:pt x="387" y="62"/>
                    <a:pt x="365" y="66"/>
                    <a:pt x="339" y="68"/>
                  </a:cubicBezTo>
                  <a:cubicBezTo>
                    <a:pt x="328" y="69"/>
                    <a:pt x="317" y="70"/>
                    <a:pt x="304" y="71"/>
                  </a:cubicBezTo>
                  <a:cubicBezTo>
                    <a:pt x="269" y="72"/>
                    <a:pt x="269" y="72"/>
                    <a:pt x="269" y="72"/>
                  </a:cubicBezTo>
                  <a:cubicBezTo>
                    <a:pt x="182" y="76"/>
                    <a:pt x="95" y="81"/>
                    <a:pt x="0" y="86"/>
                  </a:cubicBezTo>
                  <a:cubicBezTo>
                    <a:pt x="0" y="106"/>
                    <a:pt x="0" y="106"/>
                    <a:pt x="0" y="106"/>
                  </a:cubicBezTo>
                  <a:cubicBezTo>
                    <a:pt x="91" y="99"/>
                    <a:pt x="180" y="92"/>
                    <a:pt x="270" y="86"/>
                  </a:cubicBezTo>
                  <a:cubicBezTo>
                    <a:pt x="305" y="83"/>
                    <a:pt x="305" y="83"/>
                    <a:pt x="305" y="83"/>
                  </a:cubicBezTo>
                  <a:cubicBezTo>
                    <a:pt x="318" y="83"/>
                    <a:pt x="329" y="82"/>
                    <a:pt x="340" y="80"/>
                  </a:cubicBezTo>
                  <a:cubicBezTo>
                    <a:pt x="366" y="77"/>
                    <a:pt x="389" y="73"/>
                    <a:pt x="409" y="66"/>
                  </a:cubicBezTo>
                  <a:cubicBezTo>
                    <a:pt x="432" y="59"/>
                    <a:pt x="454" y="49"/>
                    <a:pt x="474" y="35"/>
                  </a:cubicBezTo>
                  <a:cubicBezTo>
                    <a:pt x="490" y="26"/>
                    <a:pt x="505" y="14"/>
                    <a:pt x="521" y="0"/>
                  </a:cubicBezTo>
                  <a:cubicBezTo>
                    <a:pt x="521" y="0"/>
                    <a:pt x="521" y="0"/>
                    <a:pt x="521" y="0"/>
                  </a:cubicBezTo>
                  <a:cubicBezTo>
                    <a:pt x="503" y="15"/>
                    <a:pt x="487" y="18"/>
                    <a:pt x="470" y="28"/>
                  </a:cubicBezTo>
                  <a:cubicBezTo>
                    <a:pt x="450" y="40"/>
                    <a:pt x="428" y="50"/>
                    <a:pt x="407" y="5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2" name="Freeform 939"/>
            <p:cNvSpPr>
              <a:spLocks/>
            </p:cNvSpPr>
            <p:nvPr userDrawn="1"/>
          </p:nvSpPr>
          <p:spPr bwMode="gray">
            <a:xfrm>
              <a:off x="4040" y="4055"/>
              <a:ext cx="373" cy="72"/>
            </a:xfrm>
            <a:custGeom>
              <a:avLst/>
              <a:gdLst>
                <a:gd name="T0" fmla="*/ 2 w 521"/>
                <a:gd name="T1" fmla="*/ 1 h 100"/>
                <a:gd name="T2" fmla="*/ 1 w 521"/>
                <a:gd name="T3" fmla="*/ 1 h 100"/>
                <a:gd name="T4" fmla="*/ 1 w 521"/>
                <a:gd name="T5" fmla="*/ 1 h 100"/>
                <a:gd name="T6" fmla="*/ 1 w 521"/>
                <a:gd name="T7" fmla="*/ 1 h 100"/>
                <a:gd name="T8" fmla="*/ 0 w 521"/>
                <a:gd name="T9" fmla="*/ 1 h 100"/>
                <a:gd name="T10" fmla="*/ 0 w 521"/>
                <a:gd name="T11" fmla="*/ 1 h 100"/>
                <a:gd name="T12" fmla="*/ 1 w 521"/>
                <a:gd name="T13" fmla="*/ 1 h 100"/>
                <a:gd name="T14" fmla="*/ 1 w 521"/>
                <a:gd name="T15" fmla="*/ 1 h 100"/>
                <a:gd name="T16" fmla="*/ 1 w 521"/>
                <a:gd name="T17" fmla="*/ 1 h 100"/>
                <a:gd name="T18" fmla="*/ 2 w 521"/>
                <a:gd name="T19" fmla="*/ 1 h 100"/>
                <a:gd name="T20" fmla="*/ 2 w 521"/>
                <a:gd name="T21" fmla="*/ 1 h 100"/>
                <a:gd name="T22" fmla="*/ 3 w 521"/>
                <a:gd name="T23" fmla="*/ 1 h 100"/>
                <a:gd name="T24" fmla="*/ 3 w 521"/>
                <a:gd name="T25" fmla="*/ 0 h 100"/>
                <a:gd name="T26" fmla="*/ 2 w 521"/>
                <a:gd name="T27" fmla="*/ 1 h 100"/>
                <a:gd name="T28" fmla="*/ 2 w 521"/>
                <a:gd name="T29" fmla="*/ 1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00">
                  <a:moveTo>
                    <a:pt x="403" y="56"/>
                  </a:moveTo>
                  <a:cubicBezTo>
                    <a:pt x="384" y="61"/>
                    <a:pt x="362" y="64"/>
                    <a:pt x="336" y="66"/>
                  </a:cubicBezTo>
                  <a:cubicBezTo>
                    <a:pt x="325" y="67"/>
                    <a:pt x="314" y="67"/>
                    <a:pt x="301" y="67"/>
                  </a:cubicBezTo>
                  <a:cubicBezTo>
                    <a:pt x="266" y="69"/>
                    <a:pt x="266" y="69"/>
                    <a:pt x="266" y="69"/>
                  </a:cubicBezTo>
                  <a:cubicBezTo>
                    <a:pt x="179" y="72"/>
                    <a:pt x="90" y="76"/>
                    <a:pt x="0" y="80"/>
                  </a:cubicBezTo>
                  <a:cubicBezTo>
                    <a:pt x="0" y="100"/>
                    <a:pt x="0" y="100"/>
                    <a:pt x="0" y="100"/>
                  </a:cubicBezTo>
                  <a:cubicBezTo>
                    <a:pt x="90" y="94"/>
                    <a:pt x="178" y="88"/>
                    <a:pt x="267" y="82"/>
                  </a:cubicBezTo>
                  <a:cubicBezTo>
                    <a:pt x="302" y="80"/>
                    <a:pt x="302" y="80"/>
                    <a:pt x="302" y="80"/>
                  </a:cubicBezTo>
                  <a:cubicBezTo>
                    <a:pt x="315" y="80"/>
                    <a:pt x="326" y="79"/>
                    <a:pt x="336" y="78"/>
                  </a:cubicBezTo>
                  <a:cubicBezTo>
                    <a:pt x="363" y="75"/>
                    <a:pt x="385" y="72"/>
                    <a:pt x="406" y="66"/>
                  </a:cubicBezTo>
                  <a:cubicBezTo>
                    <a:pt x="429" y="60"/>
                    <a:pt x="451" y="52"/>
                    <a:pt x="472" y="41"/>
                  </a:cubicBezTo>
                  <a:cubicBezTo>
                    <a:pt x="488" y="32"/>
                    <a:pt x="504" y="21"/>
                    <a:pt x="521" y="9"/>
                  </a:cubicBezTo>
                  <a:cubicBezTo>
                    <a:pt x="521" y="0"/>
                    <a:pt x="521" y="0"/>
                    <a:pt x="521" y="0"/>
                  </a:cubicBezTo>
                  <a:cubicBezTo>
                    <a:pt x="503" y="13"/>
                    <a:pt x="485" y="24"/>
                    <a:pt x="468" y="33"/>
                  </a:cubicBezTo>
                  <a:cubicBezTo>
                    <a:pt x="447" y="43"/>
                    <a:pt x="426" y="51"/>
                    <a:pt x="403" y="5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3" name="Freeform 940"/>
            <p:cNvSpPr>
              <a:spLocks/>
            </p:cNvSpPr>
            <p:nvPr userDrawn="1"/>
          </p:nvSpPr>
          <p:spPr bwMode="gray">
            <a:xfrm>
              <a:off x="4040" y="4087"/>
              <a:ext cx="373" cy="59"/>
            </a:xfrm>
            <a:custGeom>
              <a:avLst/>
              <a:gdLst>
                <a:gd name="T0" fmla="*/ 2 w 521"/>
                <a:gd name="T1" fmla="*/ 1 h 83"/>
                <a:gd name="T2" fmla="*/ 1 w 521"/>
                <a:gd name="T3" fmla="*/ 1 h 83"/>
                <a:gd name="T4" fmla="*/ 1 w 521"/>
                <a:gd name="T5" fmla="*/ 1 h 83"/>
                <a:gd name="T6" fmla="*/ 0 w 521"/>
                <a:gd name="T7" fmla="*/ 1 h 83"/>
                <a:gd name="T8" fmla="*/ 0 w 521"/>
                <a:gd name="T9" fmla="*/ 1 h 83"/>
                <a:gd name="T10" fmla="*/ 1 w 521"/>
                <a:gd name="T11" fmla="*/ 1 h 83"/>
                <a:gd name="T12" fmla="*/ 1 w 521"/>
                <a:gd name="T13" fmla="*/ 1 h 83"/>
                <a:gd name="T14" fmla="*/ 1 w 521"/>
                <a:gd name="T15" fmla="*/ 1 h 83"/>
                <a:gd name="T16" fmla="*/ 2 w 521"/>
                <a:gd name="T17" fmla="*/ 1 h 83"/>
                <a:gd name="T18" fmla="*/ 2 w 521"/>
                <a:gd name="T19" fmla="*/ 1 h 83"/>
                <a:gd name="T20" fmla="*/ 3 w 521"/>
                <a:gd name="T21" fmla="*/ 1 h 83"/>
                <a:gd name="T22" fmla="*/ 3 w 521"/>
                <a:gd name="T23" fmla="*/ 0 h 83"/>
                <a:gd name="T24" fmla="*/ 2 w 521"/>
                <a:gd name="T25" fmla="*/ 1 h 83"/>
                <a:gd name="T26" fmla="*/ 2 w 521"/>
                <a:gd name="T27" fmla="*/ 1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1" h="83">
                  <a:moveTo>
                    <a:pt x="400" y="46"/>
                  </a:moveTo>
                  <a:cubicBezTo>
                    <a:pt x="380" y="49"/>
                    <a:pt x="359" y="52"/>
                    <a:pt x="333" y="53"/>
                  </a:cubicBezTo>
                  <a:cubicBezTo>
                    <a:pt x="323" y="54"/>
                    <a:pt x="312" y="54"/>
                    <a:pt x="299" y="54"/>
                  </a:cubicBezTo>
                  <a:cubicBezTo>
                    <a:pt x="0" y="62"/>
                    <a:pt x="0" y="62"/>
                    <a:pt x="0" y="62"/>
                  </a:cubicBezTo>
                  <a:cubicBezTo>
                    <a:pt x="0" y="83"/>
                    <a:pt x="0" y="83"/>
                    <a:pt x="0" y="83"/>
                  </a:cubicBezTo>
                  <a:cubicBezTo>
                    <a:pt x="265" y="69"/>
                    <a:pt x="265" y="69"/>
                    <a:pt x="265" y="69"/>
                  </a:cubicBezTo>
                  <a:cubicBezTo>
                    <a:pt x="299" y="67"/>
                    <a:pt x="299" y="67"/>
                    <a:pt x="299" y="67"/>
                  </a:cubicBezTo>
                  <a:cubicBezTo>
                    <a:pt x="312" y="66"/>
                    <a:pt x="323" y="66"/>
                    <a:pt x="334" y="65"/>
                  </a:cubicBezTo>
                  <a:cubicBezTo>
                    <a:pt x="360" y="63"/>
                    <a:pt x="382" y="60"/>
                    <a:pt x="402" y="56"/>
                  </a:cubicBezTo>
                  <a:cubicBezTo>
                    <a:pt x="425" y="51"/>
                    <a:pt x="448" y="44"/>
                    <a:pt x="469" y="35"/>
                  </a:cubicBezTo>
                  <a:cubicBezTo>
                    <a:pt x="486" y="27"/>
                    <a:pt x="503" y="19"/>
                    <a:pt x="521" y="8"/>
                  </a:cubicBezTo>
                  <a:cubicBezTo>
                    <a:pt x="521" y="0"/>
                    <a:pt x="521" y="0"/>
                    <a:pt x="521" y="0"/>
                  </a:cubicBezTo>
                  <a:cubicBezTo>
                    <a:pt x="502" y="11"/>
                    <a:pt x="484" y="20"/>
                    <a:pt x="466" y="27"/>
                  </a:cubicBezTo>
                  <a:cubicBezTo>
                    <a:pt x="445" y="35"/>
                    <a:pt x="423" y="41"/>
                    <a:pt x="400" y="46"/>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4" name="Freeform 941"/>
            <p:cNvSpPr>
              <a:spLocks/>
            </p:cNvSpPr>
            <p:nvPr userDrawn="1"/>
          </p:nvSpPr>
          <p:spPr bwMode="gray">
            <a:xfrm>
              <a:off x="4040" y="4117"/>
              <a:ext cx="373" cy="50"/>
            </a:xfrm>
            <a:custGeom>
              <a:avLst/>
              <a:gdLst>
                <a:gd name="T0" fmla="*/ 2 w 521"/>
                <a:gd name="T1" fmla="*/ 1 h 69"/>
                <a:gd name="T2" fmla="*/ 1 w 521"/>
                <a:gd name="T3" fmla="*/ 1 h 69"/>
                <a:gd name="T4" fmla="*/ 1 w 521"/>
                <a:gd name="T5" fmla="*/ 1 h 69"/>
                <a:gd name="T6" fmla="*/ 0 w 521"/>
                <a:gd name="T7" fmla="*/ 1 h 69"/>
                <a:gd name="T8" fmla="*/ 0 w 521"/>
                <a:gd name="T9" fmla="*/ 1 h 69"/>
                <a:gd name="T10" fmla="*/ 1 w 521"/>
                <a:gd name="T11" fmla="*/ 1 h 69"/>
                <a:gd name="T12" fmla="*/ 1 w 521"/>
                <a:gd name="T13" fmla="*/ 1 h 69"/>
                <a:gd name="T14" fmla="*/ 2 w 521"/>
                <a:gd name="T15" fmla="*/ 1 h 69"/>
                <a:gd name="T16" fmla="*/ 2 w 521"/>
                <a:gd name="T17" fmla="*/ 1 h 69"/>
                <a:gd name="T18" fmla="*/ 3 w 521"/>
                <a:gd name="T19" fmla="*/ 1 h 69"/>
                <a:gd name="T20" fmla="*/ 3 w 521"/>
                <a:gd name="T21" fmla="*/ 0 h 69"/>
                <a:gd name="T22" fmla="*/ 2 w 521"/>
                <a:gd name="T23" fmla="*/ 1 h 69"/>
                <a:gd name="T24" fmla="*/ 2 w 521"/>
                <a:gd name="T25" fmla="*/ 1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69">
                  <a:moveTo>
                    <a:pt x="398" y="37"/>
                  </a:moveTo>
                  <a:cubicBezTo>
                    <a:pt x="361" y="42"/>
                    <a:pt x="324" y="43"/>
                    <a:pt x="287" y="43"/>
                  </a:cubicBezTo>
                  <a:cubicBezTo>
                    <a:pt x="279" y="43"/>
                    <a:pt x="270" y="43"/>
                    <a:pt x="262" y="43"/>
                  </a:cubicBezTo>
                  <a:cubicBezTo>
                    <a:pt x="0" y="48"/>
                    <a:pt x="0" y="48"/>
                    <a:pt x="0" y="48"/>
                  </a:cubicBezTo>
                  <a:cubicBezTo>
                    <a:pt x="0" y="69"/>
                    <a:pt x="0" y="69"/>
                    <a:pt x="0" y="69"/>
                  </a:cubicBezTo>
                  <a:cubicBezTo>
                    <a:pt x="263" y="57"/>
                    <a:pt x="263" y="57"/>
                    <a:pt x="263" y="57"/>
                  </a:cubicBezTo>
                  <a:cubicBezTo>
                    <a:pt x="271" y="57"/>
                    <a:pt x="279" y="56"/>
                    <a:pt x="288" y="56"/>
                  </a:cubicBezTo>
                  <a:cubicBezTo>
                    <a:pt x="324" y="55"/>
                    <a:pt x="362" y="53"/>
                    <a:pt x="400" y="47"/>
                  </a:cubicBezTo>
                  <a:cubicBezTo>
                    <a:pt x="423" y="43"/>
                    <a:pt x="446" y="38"/>
                    <a:pt x="467" y="31"/>
                  </a:cubicBezTo>
                  <a:cubicBezTo>
                    <a:pt x="484" y="25"/>
                    <a:pt x="502" y="17"/>
                    <a:pt x="521" y="8"/>
                  </a:cubicBezTo>
                  <a:cubicBezTo>
                    <a:pt x="521" y="0"/>
                    <a:pt x="521" y="0"/>
                    <a:pt x="521" y="0"/>
                  </a:cubicBezTo>
                  <a:cubicBezTo>
                    <a:pt x="502" y="9"/>
                    <a:pt x="483" y="17"/>
                    <a:pt x="464" y="23"/>
                  </a:cubicBezTo>
                  <a:cubicBezTo>
                    <a:pt x="443" y="29"/>
                    <a:pt x="421" y="34"/>
                    <a:pt x="398" y="3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5" name="Freeform 942"/>
            <p:cNvSpPr>
              <a:spLocks/>
            </p:cNvSpPr>
            <p:nvPr userDrawn="1"/>
          </p:nvSpPr>
          <p:spPr bwMode="gray">
            <a:xfrm>
              <a:off x="4040" y="4149"/>
              <a:ext cx="373" cy="37"/>
            </a:xfrm>
            <a:custGeom>
              <a:avLst/>
              <a:gdLst>
                <a:gd name="T0" fmla="*/ 2 w 521"/>
                <a:gd name="T1" fmla="*/ 1 h 52"/>
                <a:gd name="T2" fmla="*/ 1 w 521"/>
                <a:gd name="T3" fmla="*/ 1 h 52"/>
                <a:gd name="T4" fmla="*/ 1 w 521"/>
                <a:gd name="T5" fmla="*/ 1 h 52"/>
                <a:gd name="T6" fmla="*/ 0 w 521"/>
                <a:gd name="T7" fmla="*/ 1 h 52"/>
                <a:gd name="T8" fmla="*/ 0 w 521"/>
                <a:gd name="T9" fmla="*/ 1 h 52"/>
                <a:gd name="T10" fmla="*/ 1 w 521"/>
                <a:gd name="T11" fmla="*/ 1 h 52"/>
                <a:gd name="T12" fmla="*/ 1 w 521"/>
                <a:gd name="T13" fmla="*/ 1 h 52"/>
                <a:gd name="T14" fmla="*/ 2 w 521"/>
                <a:gd name="T15" fmla="*/ 1 h 52"/>
                <a:gd name="T16" fmla="*/ 2 w 521"/>
                <a:gd name="T17" fmla="*/ 1 h 52"/>
                <a:gd name="T18" fmla="*/ 3 w 521"/>
                <a:gd name="T19" fmla="*/ 1 h 52"/>
                <a:gd name="T20" fmla="*/ 3 w 521"/>
                <a:gd name="T21" fmla="*/ 0 h 52"/>
                <a:gd name="T22" fmla="*/ 2 w 521"/>
                <a:gd name="T23" fmla="*/ 1 h 52"/>
                <a:gd name="T24" fmla="*/ 2 w 521"/>
                <a:gd name="T25" fmla="*/ 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1" h="52">
                  <a:moveTo>
                    <a:pt x="396" y="27"/>
                  </a:moveTo>
                  <a:cubicBezTo>
                    <a:pt x="362" y="29"/>
                    <a:pt x="327" y="30"/>
                    <a:pt x="292" y="30"/>
                  </a:cubicBezTo>
                  <a:cubicBezTo>
                    <a:pt x="282" y="30"/>
                    <a:pt x="271" y="30"/>
                    <a:pt x="261" y="30"/>
                  </a:cubicBezTo>
                  <a:cubicBezTo>
                    <a:pt x="174" y="30"/>
                    <a:pt x="88" y="31"/>
                    <a:pt x="0" y="31"/>
                  </a:cubicBezTo>
                  <a:cubicBezTo>
                    <a:pt x="0" y="52"/>
                    <a:pt x="0" y="52"/>
                    <a:pt x="0" y="52"/>
                  </a:cubicBezTo>
                  <a:cubicBezTo>
                    <a:pt x="83" y="49"/>
                    <a:pt x="172" y="46"/>
                    <a:pt x="261" y="43"/>
                  </a:cubicBezTo>
                  <a:cubicBezTo>
                    <a:pt x="272" y="43"/>
                    <a:pt x="282" y="43"/>
                    <a:pt x="293" y="42"/>
                  </a:cubicBezTo>
                  <a:cubicBezTo>
                    <a:pt x="327" y="42"/>
                    <a:pt x="362" y="41"/>
                    <a:pt x="397" y="37"/>
                  </a:cubicBezTo>
                  <a:cubicBezTo>
                    <a:pt x="421" y="34"/>
                    <a:pt x="443" y="30"/>
                    <a:pt x="464" y="25"/>
                  </a:cubicBezTo>
                  <a:cubicBezTo>
                    <a:pt x="483" y="21"/>
                    <a:pt x="502" y="14"/>
                    <a:pt x="521" y="7"/>
                  </a:cubicBezTo>
                  <a:cubicBezTo>
                    <a:pt x="521" y="0"/>
                    <a:pt x="521" y="0"/>
                    <a:pt x="521" y="0"/>
                  </a:cubicBezTo>
                  <a:cubicBezTo>
                    <a:pt x="501" y="7"/>
                    <a:pt x="482" y="13"/>
                    <a:pt x="463" y="17"/>
                  </a:cubicBezTo>
                  <a:cubicBezTo>
                    <a:pt x="442" y="21"/>
                    <a:pt x="420" y="25"/>
                    <a:pt x="396" y="2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6" name="Freeform 943"/>
            <p:cNvSpPr>
              <a:spLocks/>
            </p:cNvSpPr>
            <p:nvPr userDrawn="1"/>
          </p:nvSpPr>
          <p:spPr bwMode="gray">
            <a:xfrm>
              <a:off x="4040" y="4179"/>
              <a:ext cx="373" cy="27"/>
            </a:xfrm>
            <a:custGeom>
              <a:avLst/>
              <a:gdLst>
                <a:gd name="T0" fmla="*/ 2 w 521"/>
                <a:gd name="T1" fmla="*/ 1 h 37"/>
                <a:gd name="T2" fmla="*/ 1 w 521"/>
                <a:gd name="T3" fmla="*/ 1 h 37"/>
                <a:gd name="T4" fmla="*/ 1 w 521"/>
                <a:gd name="T5" fmla="*/ 1 h 37"/>
                <a:gd name="T6" fmla="*/ 1 w 521"/>
                <a:gd name="T7" fmla="*/ 1 h 37"/>
                <a:gd name="T8" fmla="*/ 1 w 521"/>
                <a:gd name="T9" fmla="*/ 1 h 37"/>
                <a:gd name="T10" fmla="*/ 0 w 521"/>
                <a:gd name="T11" fmla="*/ 1 h 37"/>
                <a:gd name="T12" fmla="*/ 0 w 521"/>
                <a:gd name="T13" fmla="*/ 1 h 37"/>
                <a:gd name="T14" fmla="*/ 1 w 521"/>
                <a:gd name="T15" fmla="*/ 1 h 37"/>
                <a:gd name="T16" fmla="*/ 1 w 521"/>
                <a:gd name="T17" fmla="*/ 1 h 37"/>
                <a:gd name="T18" fmla="*/ 1 w 521"/>
                <a:gd name="T19" fmla="*/ 1 h 37"/>
                <a:gd name="T20" fmla="*/ 2 w 521"/>
                <a:gd name="T21" fmla="*/ 1 h 37"/>
                <a:gd name="T22" fmla="*/ 2 w 521"/>
                <a:gd name="T23" fmla="*/ 1 h 37"/>
                <a:gd name="T24" fmla="*/ 3 w 521"/>
                <a:gd name="T25" fmla="*/ 1 h 37"/>
                <a:gd name="T26" fmla="*/ 3 w 521"/>
                <a:gd name="T27" fmla="*/ 0 h 37"/>
                <a:gd name="T28" fmla="*/ 2 w 521"/>
                <a:gd name="T29" fmla="*/ 1 h 37"/>
                <a:gd name="T30" fmla="*/ 2 w 521"/>
                <a:gd name="T31" fmla="*/ 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1" h="37">
                  <a:moveTo>
                    <a:pt x="395" y="17"/>
                  </a:moveTo>
                  <a:cubicBezTo>
                    <a:pt x="380" y="17"/>
                    <a:pt x="365" y="18"/>
                    <a:pt x="347" y="18"/>
                  </a:cubicBezTo>
                  <a:cubicBezTo>
                    <a:pt x="341" y="18"/>
                    <a:pt x="334" y="18"/>
                    <a:pt x="327" y="18"/>
                  </a:cubicBezTo>
                  <a:cubicBezTo>
                    <a:pt x="260" y="17"/>
                    <a:pt x="260" y="17"/>
                    <a:pt x="260" y="17"/>
                  </a:cubicBezTo>
                  <a:cubicBezTo>
                    <a:pt x="214" y="16"/>
                    <a:pt x="168" y="16"/>
                    <a:pt x="124" y="16"/>
                  </a:cubicBezTo>
                  <a:cubicBezTo>
                    <a:pt x="0" y="16"/>
                    <a:pt x="0" y="16"/>
                    <a:pt x="0" y="16"/>
                  </a:cubicBezTo>
                  <a:cubicBezTo>
                    <a:pt x="0" y="37"/>
                    <a:pt x="0" y="37"/>
                    <a:pt x="0" y="37"/>
                  </a:cubicBezTo>
                  <a:cubicBezTo>
                    <a:pt x="125" y="33"/>
                    <a:pt x="125" y="33"/>
                    <a:pt x="125" y="33"/>
                  </a:cubicBezTo>
                  <a:cubicBezTo>
                    <a:pt x="168" y="32"/>
                    <a:pt x="214" y="31"/>
                    <a:pt x="260" y="30"/>
                  </a:cubicBezTo>
                  <a:cubicBezTo>
                    <a:pt x="327" y="30"/>
                    <a:pt x="327" y="30"/>
                    <a:pt x="327" y="30"/>
                  </a:cubicBezTo>
                  <a:cubicBezTo>
                    <a:pt x="346" y="29"/>
                    <a:pt x="370" y="29"/>
                    <a:pt x="395" y="27"/>
                  </a:cubicBezTo>
                  <a:cubicBezTo>
                    <a:pt x="420" y="25"/>
                    <a:pt x="442" y="23"/>
                    <a:pt x="463" y="20"/>
                  </a:cubicBezTo>
                  <a:cubicBezTo>
                    <a:pt x="482" y="17"/>
                    <a:pt x="501" y="12"/>
                    <a:pt x="521" y="7"/>
                  </a:cubicBezTo>
                  <a:cubicBezTo>
                    <a:pt x="521" y="0"/>
                    <a:pt x="521" y="0"/>
                    <a:pt x="521" y="0"/>
                  </a:cubicBezTo>
                  <a:cubicBezTo>
                    <a:pt x="501" y="5"/>
                    <a:pt x="481" y="9"/>
                    <a:pt x="462" y="11"/>
                  </a:cubicBezTo>
                  <a:cubicBezTo>
                    <a:pt x="441" y="14"/>
                    <a:pt x="419" y="16"/>
                    <a:pt x="395" y="1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7" name="Freeform 944"/>
            <p:cNvSpPr>
              <a:spLocks/>
            </p:cNvSpPr>
            <p:nvPr userDrawn="1"/>
          </p:nvSpPr>
          <p:spPr bwMode="gray">
            <a:xfrm>
              <a:off x="4040" y="4210"/>
              <a:ext cx="373" cy="15"/>
            </a:xfrm>
            <a:custGeom>
              <a:avLst/>
              <a:gdLst>
                <a:gd name="T0" fmla="*/ 1 w 521"/>
                <a:gd name="T1" fmla="*/ 1 h 22"/>
                <a:gd name="T2" fmla="*/ 1 w 521"/>
                <a:gd name="T3" fmla="*/ 1 h 22"/>
                <a:gd name="T4" fmla="*/ 0 w 521"/>
                <a:gd name="T5" fmla="*/ 1 h 22"/>
                <a:gd name="T6" fmla="*/ 0 w 521"/>
                <a:gd name="T7" fmla="*/ 1 h 22"/>
                <a:gd name="T8" fmla="*/ 1 w 521"/>
                <a:gd name="T9" fmla="*/ 1 h 22"/>
                <a:gd name="T10" fmla="*/ 1 w 521"/>
                <a:gd name="T11" fmla="*/ 1 h 22"/>
                <a:gd name="T12" fmla="*/ 2 w 521"/>
                <a:gd name="T13" fmla="*/ 1 h 22"/>
                <a:gd name="T14" fmla="*/ 3 w 521"/>
                <a:gd name="T15" fmla="*/ 1 h 22"/>
                <a:gd name="T16" fmla="*/ 3 w 521"/>
                <a:gd name="T17" fmla="*/ 0 h 22"/>
                <a:gd name="T18" fmla="*/ 2 w 521"/>
                <a:gd name="T19" fmla="*/ 1 h 22"/>
                <a:gd name="T20" fmla="*/ 1 w 521"/>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1" h="22">
                  <a:moveTo>
                    <a:pt x="327" y="7"/>
                  </a:moveTo>
                  <a:cubicBezTo>
                    <a:pt x="259" y="6"/>
                    <a:pt x="259" y="6"/>
                    <a:pt x="259" y="6"/>
                  </a:cubicBezTo>
                  <a:cubicBezTo>
                    <a:pt x="173" y="5"/>
                    <a:pt x="87" y="3"/>
                    <a:pt x="0" y="2"/>
                  </a:cubicBezTo>
                  <a:cubicBezTo>
                    <a:pt x="0" y="22"/>
                    <a:pt x="0" y="22"/>
                    <a:pt x="0" y="22"/>
                  </a:cubicBezTo>
                  <a:cubicBezTo>
                    <a:pt x="83" y="21"/>
                    <a:pt x="172" y="21"/>
                    <a:pt x="259" y="20"/>
                  </a:cubicBezTo>
                  <a:cubicBezTo>
                    <a:pt x="327" y="19"/>
                    <a:pt x="327" y="19"/>
                    <a:pt x="327" y="19"/>
                  </a:cubicBezTo>
                  <a:cubicBezTo>
                    <a:pt x="349" y="18"/>
                    <a:pt x="372" y="18"/>
                    <a:pt x="394" y="17"/>
                  </a:cubicBezTo>
                  <a:cubicBezTo>
                    <a:pt x="441" y="16"/>
                    <a:pt x="482" y="12"/>
                    <a:pt x="521" y="7"/>
                  </a:cubicBezTo>
                  <a:cubicBezTo>
                    <a:pt x="521" y="0"/>
                    <a:pt x="521" y="0"/>
                    <a:pt x="521" y="0"/>
                  </a:cubicBezTo>
                  <a:cubicBezTo>
                    <a:pt x="482" y="4"/>
                    <a:pt x="440" y="7"/>
                    <a:pt x="394" y="7"/>
                  </a:cubicBezTo>
                  <a:cubicBezTo>
                    <a:pt x="372" y="7"/>
                    <a:pt x="349" y="7"/>
                    <a:pt x="327" y="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8" name="Freeform 945"/>
            <p:cNvSpPr>
              <a:spLocks/>
            </p:cNvSpPr>
            <p:nvPr userDrawn="1"/>
          </p:nvSpPr>
          <p:spPr bwMode="gray">
            <a:xfrm>
              <a:off x="4040" y="4231"/>
              <a:ext cx="373" cy="15"/>
            </a:xfrm>
            <a:custGeom>
              <a:avLst/>
              <a:gdLst>
                <a:gd name="T0" fmla="*/ 373 w 373"/>
                <a:gd name="T1" fmla="*/ 10 h 15"/>
                <a:gd name="T2" fmla="*/ 0 w 373"/>
                <a:gd name="T3" fmla="*/ 0 h 15"/>
                <a:gd name="T4" fmla="*/ 0 w 373"/>
                <a:gd name="T5" fmla="*/ 15 h 15"/>
                <a:gd name="T6" fmla="*/ 373 w 373"/>
                <a:gd name="T7" fmla="*/ 15 h 15"/>
                <a:gd name="T8" fmla="*/ 373 w 373"/>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15">
                  <a:moveTo>
                    <a:pt x="373" y="10"/>
                  </a:moveTo>
                  <a:lnTo>
                    <a:pt x="0" y="0"/>
                  </a:lnTo>
                  <a:lnTo>
                    <a:pt x="0" y="15"/>
                  </a:lnTo>
                  <a:lnTo>
                    <a:pt x="373" y="15"/>
                  </a:lnTo>
                  <a:lnTo>
                    <a:pt x="373" y="1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09" name="Freeform 946"/>
            <p:cNvSpPr>
              <a:spLocks/>
            </p:cNvSpPr>
            <p:nvPr userDrawn="1"/>
          </p:nvSpPr>
          <p:spPr bwMode="gray">
            <a:xfrm>
              <a:off x="4040" y="3963"/>
              <a:ext cx="373" cy="104"/>
            </a:xfrm>
            <a:custGeom>
              <a:avLst/>
              <a:gdLst>
                <a:gd name="T0" fmla="*/ 2 w 521"/>
                <a:gd name="T1" fmla="*/ 1 h 146"/>
                <a:gd name="T2" fmla="*/ 2 w 521"/>
                <a:gd name="T3" fmla="*/ 1 h 146"/>
                <a:gd name="T4" fmla="*/ 1 w 521"/>
                <a:gd name="T5" fmla="*/ 1 h 146"/>
                <a:gd name="T6" fmla="*/ 1 w 521"/>
                <a:gd name="T7" fmla="*/ 1 h 146"/>
                <a:gd name="T8" fmla="*/ 1 w 521"/>
                <a:gd name="T9" fmla="*/ 1 h 146"/>
                <a:gd name="T10" fmla="*/ 0 w 521"/>
                <a:gd name="T11" fmla="*/ 1 h 146"/>
                <a:gd name="T12" fmla="*/ 0 w 521"/>
                <a:gd name="T13" fmla="*/ 1 h 146"/>
                <a:gd name="T14" fmla="*/ 1 w 521"/>
                <a:gd name="T15" fmla="*/ 1 h 146"/>
                <a:gd name="T16" fmla="*/ 1 w 521"/>
                <a:gd name="T17" fmla="*/ 1 h 146"/>
                <a:gd name="T18" fmla="*/ 1 w 521"/>
                <a:gd name="T19" fmla="*/ 1 h 146"/>
                <a:gd name="T20" fmla="*/ 2 w 521"/>
                <a:gd name="T21" fmla="*/ 1 h 146"/>
                <a:gd name="T22" fmla="*/ 2 w 521"/>
                <a:gd name="T23" fmla="*/ 1 h 146"/>
                <a:gd name="T24" fmla="*/ 3 w 521"/>
                <a:gd name="T25" fmla="*/ 1 h 146"/>
                <a:gd name="T26" fmla="*/ 3 w 521"/>
                <a:gd name="T27" fmla="*/ 0 h 146"/>
                <a:gd name="T28" fmla="*/ 2 w 521"/>
                <a:gd name="T29" fmla="*/ 1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1" h="146">
                  <a:moveTo>
                    <a:pt x="474" y="45"/>
                  </a:moveTo>
                  <a:cubicBezTo>
                    <a:pt x="454" y="61"/>
                    <a:pt x="439" y="72"/>
                    <a:pt x="415" y="82"/>
                  </a:cubicBezTo>
                  <a:cubicBezTo>
                    <a:pt x="393" y="90"/>
                    <a:pt x="371" y="94"/>
                    <a:pt x="345" y="97"/>
                  </a:cubicBezTo>
                  <a:cubicBezTo>
                    <a:pt x="328" y="100"/>
                    <a:pt x="311" y="103"/>
                    <a:pt x="294" y="104"/>
                  </a:cubicBezTo>
                  <a:cubicBezTo>
                    <a:pt x="287" y="105"/>
                    <a:pt x="281" y="105"/>
                    <a:pt x="274" y="106"/>
                  </a:cubicBezTo>
                  <a:cubicBezTo>
                    <a:pt x="0" y="126"/>
                    <a:pt x="0" y="126"/>
                    <a:pt x="0" y="126"/>
                  </a:cubicBezTo>
                  <a:cubicBezTo>
                    <a:pt x="0" y="146"/>
                    <a:pt x="0" y="146"/>
                    <a:pt x="0" y="146"/>
                  </a:cubicBezTo>
                  <a:cubicBezTo>
                    <a:pt x="275" y="119"/>
                    <a:pt x="275" y="119"/>
                    <a:pt x="275" y="119"/>
                  </a:cubicBezTo>
                  <a:cubicBezTo>
                    <a:pt x="310" y="116"/>
                    <a:pt x="310" y="116"/>
                    <a:pt x="310" y="116"/>
                  </a:cubicBezTo>
                  <a:cubicBezTo>
                    <a:pt x="324" y="115"/>
                    <a:pt x="335" y="113"/>
                    <a:pt x="346" y="111"/>
                  </a:cubicBezTo>
                  <a:cubicBezTo>
                    <a:pt x="373" y="107"/>
                    <a:pt x="396" y="100"/>
                    <a:pt x="417" y="91"/>
                  </a:cubicBezTo>
                  <a:cubicBezTo>
                    <a:pt x="438" y="82"/>
                    <a:pt x="460" y="66"/>
                    <a:pt x="480" y="49"/>
                  </a:cubicBezTo>
                  <a:cubicBezTo>
                    <a:pt x="493" y="38"/>
                    <a:pt x="507" y="23"/>
                    <a:pt x="521" y="7"/>
                  </a:cubicBezTo>
                  <a:cubicBezTo>
                    <a:pt x="521" y="0"/>
                    <a:pt x="521" y="0"/>
                    <a:pt x="521" y="0"/>
                  </a:cubicBezTo>
                  <a:cubicBezTo>
                    <a:pt x="504" y="18"/>
                    <a:pt x="489" y="32"/>
                    <a:pt x="474" y="4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0" name="Freeform 947"/>
            <p:cNvSpPr>
              <a:spLocks/>
            </p:cNvSpPr>
            <p:nvPr userDrawn="1"/>
          </p:nvSpPr>
          <p:spPr bwMode="gray">
            <a:xfrm>
              <a:off x="4573" y="3870"/>
              <a:ext cx="226" cy="192"/>
            </a:xfrm>
            <a:custGeom>
              <a:avLst/>
              <a:gdLst>
                <a:gd name="T0" fmla="*/ 0 w 316"/>
                <a:gd name="T1" fmla="*/ 0 h 267"/>
                <a:gd name="T2" fmla="*/ 1 w 316"/>
                <a:gd name="T3" fmla="*/ 1 h 267"/>
                <a:gd name="T4" fmla="*/ 1 w 316"/>
                <a:gd name="T5" fmla="*/ 1 h 267"/>
                <a:gd name="T6" fmla="*/ 1 w 316"/>
                <a:gd name="T7" fmla="*/ 1 h 267"/>
                <a:gd name="T8" fmla="*/ 1 w 316"/>
                <a:gd name="T9" fmla="*/ 1 h 267"/>
                <a:gd name="T10" fmla="*/ 1 w 316"/>
                <a:gd name="T11" fmla="*/ 1 h 267"/>
                <a:gd name="T12" fmla="*/ 1 w 316"/>
                <a:gd name="T13" fmla="*/ 1 h 267"/>
                <a:gd name="T14" fmla="*/ 0 w 316"/>
                <a:gd name="T15" fmla="*/ 1 h 267"/>
                <a:gd name="T16" fmla="*/ 0 w 316"/>
                <a:gd name="T17" fmla="*/ 0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67">
                  <a:moveTo>
                    <a:pt x="0" y="0"/>
                  </a:moveTo>
                  <a:cubicBezTo>
                    <a:pt x="0" y="0"/>
                    <a:pt x="93" y="149"/>
                    <a:pt x="111" y="177"/>
                  </a:cubicBezTo>
                  <a:cubicBezTo>
                    <a:pt x="128" y="204"/>
                    <a:pt x="147" y="226"/>
                    <a:pt x="217" y="240"/>
                  </a:cubicBezTo>
                  <a:cubicBezTo>
                    <a:pt x="286" y="255"/>
                    <a:pt x="316" y="262"/>
                    <a:pt x="316" y="262"/>
                  </a:cubicBezTo>
                  <a:cubicBezTo>
                    <a:pt x="316" y="267"/>
                    <a:pt x="316" y="267"/>
                    <a:pt x="316" y="267"/>
                  </a:cubicBezTo>
                  <a:cubicBezTo>
                    <a:pt x="316" y="267"/>
                    <a:pt x="272" y="258"/>
                    <a:pt x="215" y="245"/>
                  </a:cubicBezTo>
                  <a:cubicBezTo>
                    <a:pt x="159" y="233"/>
                    <a:pt x="136" y="228"/>
                    <a:pt x="110" y="192"/>
                  </a:cubicBezTo>
                  <a:cubicBezTo>
                    <a:pt x="88" y="162"/>
                    <a:pt x="0" y="35"/>
                    <a:pt x="0" y="35"/>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1" name="Freeform 948"/>
            <p:cNvSpPr>
              <a:spLocks/>
            </p:cNvSpPr>
            <p:nvPr userDrawn="1"/>
          </p:nvSpPr>
          <p:spPr bwMode="gray">
            <a:xfrm>
              <a:off x="4573" y="3992"/>
              <a:ext cx="226" cy="131"/>
            </a:xfrm>
            <a:custGeom>
              <a:avLst/>
              <a:gdLst>
                <a:gd name="T0" fmla="*/ 0 w 316"/>
                <a:gd name="T1" fmla="*/ 0 h 183"/>
                <a:gd name="T2" fmla="*/ 1 w 316"/>
                <a:gd name="T3" fmla="*/ 1 h 183"/>
                <a:gd name="T4" fmla="*/ 1 w 316"/>
                <a:gd name="T5" fmla="*/ 1 h 183"/>
                <a:gd name="T6" fmla="*/ 1 w 316"/>
                <a:gd name="T7" fmla="*/ 1 h 183"/>
                <a:gd name="T8" fmla="*/ 1 w 316"/>
                <a:gd name="T9" fmla="*/ 1 h 183"/>
                <a:gd name="T10" fmla="*/ 1 w 316"/>
                <a:gd name="T11" fmla="*/ 1 h 183"/>
                <a:gd name="T12" fmla="*/ 1 w 316"/>
                <a:gd name="T13" fmla="*/ 1 h 183"/>
                <a:gd name="T14" fmla="*/ 0 w 316"/>
                <a:gd name="T15" fmla="*/ 1 h 183"/>
                <a:gd name="T16" fmla="*/ 0 w 316"/>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83">
                  <a:moveTo>
                    <a:pt x="0" y="0"/>
                  </a:moveTo>
                  <a:cubicBezTo>
                    <a:pt x="0" y="0"/>
                    <a:pt x="85" y="90"/>
                    <a:pt x="110" y="116"/>
                  </a:cubicBezTo>
                  <a:cubicBezTo>
                    <a:pt x="136" y="143"/>
                    <a:pt x="169" y="153"/>
                    <a:pt x="216" y="161"/>
                  </a:cubicBezTo>
                  <a:cubicBezTo>
                    <a:pt x="260" y="169"/>
                    <a:pt x="316" y="178"/>
                    <a:pt x="316" y="178"/>
                  </a:cubicBezTo>
                  <a:cubicBezTo>
                    <a:pt x="316" y="183"/>
                    <a:pt x="316" y="183"/>
                    <a:pt x="316" y="183"/>
                  </a:cubicBezTo>
                  <a:cubicBezTo>
                    <a:pt x="316" y="183"/>
                    <a:pt x="264" y="175"/>
                    <a:pt x="216" y="167"/>
                  </a:cubicBezTo>
                  <a:cubicBezTo>
                    <a:pt x="169" y="159"/>
                    <a:pt x="136" y="154"/>
                    <a:pt x="109" y="129"/>
                  </a:cubicBezTo>
                  <a:cubicBezTo>
                    <a:pt x="85" y="107"/>
                    <a:pt x="0" y="27"/>
                    <a:pt x="0" y="2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2" name="Freeform 949"/>
            <p:cNvSpPr>
              <a:spLocks/>
            </p:cNvSpPr>
            <p:nvPr userDrawn="1"/>
          </p:nvSpPr>
          <p:spPr bwMode="gray">
            <a:xfrm>
              <a:off x="4573" y="4022"/>
              <a:ext cx="226" cy="117"/>
            </a:xfrm>
            <a:custGeom>
              <a:avLst/>
              <a:gdLst>
                <a:gd name="T0" fmla="*/ 0 w 316"/>
                <a:gd name="T1" fmla="*/ 0 h 164"/>
                <a:gd name="T2" fmla="*/ 1 w 316"/>
                <a:gd name="T3" fmla="*/ 1 h 164"/>
                <a:gd name="T4" fmla="*/ 1 w 316"/>
                <a:gd name="T5" fmla="*/ 1 h 164"/>
                <a:gd name="T6" fmla="*/ 1 w 316"/>
                <a:gd name="T7" fmla="*/ 1 h 164"/>
                <a:gd name="T8" fmla="*/ 1 w 316"/>
                <a:gd name="T9" fmla="*/ 1 h 164"/>
                <a:gd name="T10" fmla="*/ 1 w 316"/>
                <a:gd name="T11" fmla="*/ 1 h 164"/>
                <a:gd name="T12" fmla="*/ 1 w 316"/>
                <a:gd name="T13" fmla="*/ 1 h 164"/>
                <a:gd name="T14" fmla="*/ 0 w 316"/>
                <a:gd name="T15" fmla="*/ 1 h 164"/>
                <a:gd name="T16" fmla="*/ 0 w 316"/>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64">
                  <a:moveTo>
                    <a:pt x="0" y="0"/>
                  </a:moveTo>
                  <a:cubicBezTo>
                    <a:pt x="0" y="0"/>
                    <a:pt x="81" y="75"/>
                    <a:pt x="110" y="101"/>
                  </a:cubicBezTo>
                  <a:cubicBezTo>
                    <a:pt x="136" y="125"/>
                    <a:pt x="158" y="132"/>
                    <a:pt x="216" y="142"/>
                  </a:cubicBezTo>
                  <a:cubicBezTo>
                    <a:pt x="275" y="153"/>
                    <a:pt x="316" y="159"/>
                    <a:pt x="316" y="159"/>
                  </a:cubicBezTo>
                  <a:cubicBezTo>
                    <a:pt x="316" y="164"/>
                    <a:pt x="316" y="164"/>
                    <a:pt x="316" y="164"/>
                  </a:cubicBezTo>
                  <a:cubicBezTo>
                    <a:pt x="316" y="164"/>
                    <a:pt x="263" y="156"/>
                    <a:pt x="216" y="148"/>
                  </a:cubicBezTo>
                  <a:cubicBezTo>
                    <a:pt x="168" y="141"/>
                    <a:pt x="138" y="138"/>
                    <a:pt x="110" y="115"/>
                  </a:cubicBezTo>
                  <a:cubicBezTo>
                    <a:pt x="77" y="88"/>
                    <a:pt x="0" y="24"/>
                    <a:pt x="0" y="24"/>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3" name="Freeform 950"/>
            <p:cNvSpPr>
              <a:spLocks/>
            </p:cNvSpPr>
            <p:nvPr userDrawn="1"/>
          </p:nvSpPr>
          <p:spPr bwMode="gray">
            <a:xfrm>
              <a:off x="4573" y="4052"/>
              <a:ext cx="226" cy="104"/>
            </a:xfrm>
            <a:custGeom>
              <a:avLst/>
              <a:gdLst>
                <a:gd name="T0" fmla="*/ 0 w 316"/>
                <a:gd name="T1" fmla="*/ 0 h 144"/>
                <a:gd name="T2" fmla="*/ 1 w 316"/>
                <a:gd name="T3" fmla="*/ 1 h 144"/>
                <a:gd name="T4" fmla="*/ 1 w 316"/>
                <a:gd name="T5" fmla="*/ 1 h 144"/>
                <a:gd name="T6" fmla="*/ 1 w 316"/>
                <a:gd name="T7" fmla="*/ 1 h 144"/>
                <a:gd name="T8" fmla="*/ 1 w 316"/>
                <a:gd name="T9" fmla="*/ 1 h 144"/>
                <a:gd name="T10" fmla="*/ 1 w 316"/>
                <a:gd name="T11" fmla="*/ 1 h 144"/>
                <a:gd name="T12" fmla="*/ 1 w 316"/>
                <a:gd name="T13" fmla="*/ 1 h 144"/>
                <a:gd name="T14" fmla="*/ 0 w 316"/>
                <a:gd name="T15" fmla="*/ 1 h 144"/>
                <a:gd name="T16" fmla="*/ 0 w 316"/>
                <a:gd name="T17" fmla="*/ 0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44">
                  <a:moveTo>
                    <a:pt x="0" y="0"/>
                  </a:moveTo>
                  <a:cubicBezTo>
                    <a:pt x="0" y="0"/>
                    <a:pt x="92" y="73"/>
                    <a:pt x="110" y="86"/>
                  </a:cubicBezTo>
                  <a:cubicBezTo>
                    <a:pt x="127" y="99"/>
                    <a:pt x="150" y="114"/>
                    <a:pt x="217" y="124"/>
                  </a:cubicBezTo>
                  <a:cubicBezTo>
                    <a:pt x="283" y="133"/>
                    <a:pt x="316" y="138"/>
                    <a:pt x="316" y="138"/>
                  </a:cubicBezTo>
                  <a:cubicBezTo>
                    <a:pt x="316" y="144"/>
                    <a:pt x="316" y="144"/>
                    <a:pt x="316" y="144"/>
                  </a:cubicBezTo>
                  <a:cubicBezTo>
                    <a:pt x="316" y="144"/>
                    <a:pt x="257" y="135"/>
                    <a:pt x="217" y="130"/>
                  </a:cubicBezTo>
                  <a:cubicBezTo>
                    <a:pt x="177" y="125"/>
                    <a:pt x="146" y="123"/>
                    <a:pt x="110" y="99"/>
                  </a:cubicBezTo>
                  <a:cubicBezTo>
                    <a:pt x="75" y="76"/>
                    <a:pt x="0" y="22"/>
                    <a:pt x="0" y="22"/>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4" name="Freeform 951"/>
            <p:cNvSpPr>
              <a:spLocks/>
            </p:cNvSpPr>
            <p:nvPr userDrawn="1"/>
          </p:nvSpPr>
          <p:spPr bwMode="gray">
            <a:xfrm>
              <a:off x="4573" y="4082"/>
              <a:ext cx="226" cy="89"/>
            </a:xfrm>
            <a:custGeom>
              <a:avLst/>
              <a:gdLst>
                <a:gd name="T0" fmla="*/ 0 w 316"/>
                <a:gd name="T1" fmla="*/ 0 h 124"/>
                <a:gd name="T2" fmla="*/ 1 w 316"/>
                <a:gd name="T3" fmla="*/ 1 h 124"/>
                <a:gd name="T4" fmla="*/ 1 w 316"/>
                <a:gd name="T5" fmla="*/ 1 h 124"/>
                <a:gd name="T6" fmla="*/ 1 w 316"/>
                <a:gd name="T7" fmla="*/ 1 h 124"/>
                <a:gd name="T8" fmla="*/ 1 w 316"/>
                <a:gd name="T9" fmla="*/ 1 h 124"/>
                <a:gd name="T10" fmla="*/ 1 w 316"/>
                <a:gd name="T11" fmla="*/ 1 h 124"/>
                <a:gd name="T12" fmla="*/ 1 w 316"/>
                <a:gd name="T13" fmla="*/ 1 h 124"/>
                <a:gd name="T14" fmla="*/ 0 w 316"/>
                <a:gd name="T15" fmla="*/ 1 h 124"/>
                <a:gd name="T16" fmla="*/ 0 w 316"/>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24">
                  <a:moveTo>
                    <a:pt x="0" y="0"/>
                  </a:moveTo>
                  <a:cubicBezTo>
                    <a:pt x="0" y="0"/>
                    <a:pt x="93" y="62"/>
                    <a:pt x="110" y="72"/>
                  </a:cubicBezTo>
                  <a:cubicBezTo>
                    <a:pt x="128" y="82"/>
                    <a:pt x="149" y="98"/>
                    <a:pt x="217" y="106"/>
                  </a:cubicBezTo>
                  <a:cubicBezTo>
                    <a:pt x="284" y="115"/>
                    <a:pt x="316" y="119"/>
                    <a:pt x="316" y="119"/>
                  </a:cubicBezTo>
                  <a:cubicBezTo>
                    <a:pt x="316" y="124"/>
                    <a:pt x="316" y="124"/>
                    <a:pt x="316" y="124"/>
                  </a:cubicBezTo>
                  <a:cubicBezTo>
                    <a:pt x="316" y="124"/>
                    <a:pt x="260" y="118"/>
                    <a:pt x="216" y="113"/>
                  </a:cubicBezTo>
                  <a:cubicBezTo>
                    <a:pt x="172" y="108"/>
                    <a:pt x="142" y="102"/>
                    <a:pt x="110" y="84"/>
                  </a:cubicBezTo>
                  <a:cubicBezTo>
                    <a:pt x="77" y="66"/>
                    <a:pt x="0" y="21"/>
                    <a:pt x="0" y="21"/>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5" name="Freeform 952"/>
            <p:cNvSpPr>
              <a:spLocks/>
            </p:cNvSpPr>
            <p:nvPr userDrawn="1"/>
          </p:nvSpPr>
          <p:spPr bwMode="gray">
            <a:xfrm>
              <a:off x="4573" y="4111"/>
              <a:ext cx="226" cy="75"/>
            </a:xfrm>
            <a:custGeom>
              <a:avLst/>
              <a:gdLst>
                <a:gd name="T0" fmla="*/ 0 w 316"/>
                <a:gd name="T1" fmla="*/ 0 h 104"/>
                <a:gd name="T2" fmla="*/ 1 w 316"/>
                <a:gd name="T3" fmla="*/ 1 h 104"/>
                <a:gd name="T4" fmla="*/ 1 w 316"/>
                <a:gd name="T5" fmla="*/ 1 h 104"/>
                <a:gd name="T6" fmla="*/ 1 w 316"/>
                <a:gd name="T7" fmla="*/ 1 h 104"/>
                <a:gd name="T8" fmla="*/ 1 w 316"/>
                <a:gd name="T9" fmla="*/ 1 h 104"/>
                <a:gd name="T10" fmla="*/ 1 w 316"/>
                <a:gd name="T11" fmla="*/ 1 h 104"/>
                <a:gd name="T12" fmla="*/ 1 w 316"/>
                <a:gd name="T13" fmla="*/ 1 h 104"/>
                <a:gd name="T14" fmla="*/ 0 w 316"/>
                <a:gd name="T15" fmla="*/ 1 h 104"/>
                <a:gd name="T16" fmla="*/ 0 w 3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104">
                  <a:moveTo>
                    <a:pt x="0" y="0"/>
                  </a:moveTo>
                  <a:cubicBezTo>
                    <a:pt x="0" y="0"/>
                    <a:pt x="82" y="45"/>
                    <a:pt x="110" y="59"/>
                  </a:cubicBezTo>
                  <a:cubicBezTo>
                    <a:pt x="141" y="75"/>
                    <a:pt x="168" y="82"/>
                    <a:pt x="216" y="88"/>
                  </a:cubicBezTo>
                  <a:cubicBezTo>
                    <a:pt x="264" y="94"/>
                    <a:pt x="316" y="99"/>
                    <a:pt x="316" y="99"/>
                  </a:cubicBezTo>
                  <a:cubicBezTo>
                    <a:pt x="316" y="104"/>
                    <a:pt x="316" y="104"/>
                    <a:pt x="316" y="104"/>
                  </a:cubicBezTo>
                  <a:cubicBezTo>
                    <a:pt x="316" y="104"/>
                    <a:pt x="268" y="99"/>
                    <a:pt x="216" y="94"/>
                  </a:cubicBezTo>
                  <a:cubicBezTo>
                    <a:pt x="165" y="89"/>
                    <a:pt x="147" y="87"/>
                    <a:pt x="110" y="71"/>
                  </a:cubicBezTo>
                  <a:cubicBezTo>
                    <a:pt x="77" y="56"/>
                    <a:pt x="0" y="20"/>
                    <a:pt x="0" y="20"/>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6" name="Freeform 953"/>
            <p:cNvSpPr>
              <a:spLocks/>
            </p:cNvSpPr>
            <p:nvPr userDrawn="1"/>
          </p:nvSpPr>
          <p:spPr bwMode="gray">
            <a:xfrm>
              <a:off x="4573" y="4141"/>
              <a:ext cx="226" cy="61"/>
            </a:xfrm>
            <a:custGeom>
              <a:avLst/>
              <a:gdLst>
                <a:gd name="T0" fmla="*/ 0 w 316"/>
                <a:gd name="T1" fmla="*/ 0 h 84"/>
                <a:gd name="T2" fmla="*/ 1 w 316"/>
                <a:gd name="T3" fmla="*/ 1 h 84"/>
                <a:gd name="T4" fmla="*/ 1 w 316"/>
                <a:gd name="T5" fmla="*/ 1 h 84"/>
                <a:gd name="T6" fmla="*/ 1 w 316"/>
                <a:gd name="T7" fmla="*/ 1 h 84"/>
                <a:gd name="T8" fmla="*/ 1 w 316"/>
                <a:gd name="T9" fmla="*/ 1 h 84"/>
                <a:gd name="T10" fmla="*/ 1 w 316"/>
                <a:gd name="T11" fmla="*/ 1 h 84"/>
                <a:gd name="T12" fmla="*/ 1 w 316"/>
                <a:gd name="T13" fmla="*/ 1 h 84"/>
                <a:gd name="T14" fmla="*/ 0 w 316"/>
                <a:gd name="T15" fmla="*/ 1 h 84"/>
                <a:gd name="T16" fmla="*/ 0 w 3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84">
                  <a:moveTo>
                    <a:pt x="0" y="0"/>
                  </a:moveTo>
                  <a:cubicBezTo>
                    <a:pt x="0" y="0"/>
                    <a:pt x="65" y="28"/>
                    <a:pt x="110" y="46"/>
                  </a:cubicBezTo>
                  <a:cubicBezTo>
                    <a:pt x="155" y="64"/>
                    <a:pt x="189" y="66"/>
                    <a:pt x="217" y="69"/>
                  </a:cubicBezTo>
                  <a:cubicBezTo>
                    <a:pt x="229" y="70"/>
                    <a:pt x="316" y="79"/>
                    <a:pt x="316" y="79"/>
                  </a:cubicBezTo>
                  <a:cubicBezTo>
                    <a:pt x="316" y="84"/>
                    <a:pt x="316" y="84"/>
                    <a:pt x="316" y="84"/>
                  </a:cubicBezTo>
                  <a:cubicBezTo>
                    <a:pt x="316" y="84"/>
                    <a:pt x="264" y="80"/>
                    <a:pt x="217" y="76"/>
                  </a:cubicBezTo>
                  <a:cubicBezTo>
                    <a:pt x="169" y="71"/>
                    <a:pt x="148" y="70"/>
                    <a:pt x="110" y="57"/>
                  </a:cubicBezTo>
                  <a:cubicBezTo>
                    <a:pt x="71" y="44"/>
                    <a:pt x="0" y="19"/>
                    <a:pt x="0" y="19"/>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7" name="Freeform 954"/>
            <p:cNvSpPr>
              <a:spLocks/>
            </p:cNvSpPr>
            <p:nvPr userDrawn="1"/>
          </p:nvSpPr>
          <p:spPr bwMode="gray">
            <a:xfrm>
              <a:off x="4573" y="4172"/>
              <a:ext cx="226" cy="46"/>
            </a:xfrm>
            <a:custGeom>
              <a:avLst/>
              <a:gdLst>
                <a:gd name="T0" fmla="*/ 0 w 316"/>
                <a:gd name="T1" fmla="*/ 0 h 63"/>
                <a:gd name="T2" fmla="*/ 1 w 316"/>
                <a:gd name="T3" fmla="*/ 1 h 63"/>
                <a:gd name="T4" fmla="*/ 1 w 316"/>
                <a:gd name="T5" fmla="*/ 1 h 63"/>
                <a:gd name="T6" fmla="*/ 1 w 316"/>
                <a:gd name="T7" fmla="*/ 1 h 63"/>
                <a:gd name="T8" fmla="*/ 1 w 316"/>
                <a:gd name="T9" fmla="*/ 1 h 63"/>
                <a:gd name="T10" fmla="*/ 1 w 316"/>
                <a:gd name="T11" fmla="*/ 1 h 63"/>
                <a:gd name="T12" fmla="*/ 1 w 316"/>
                <a:gd name="T13" fmla="*/ 1 h 63"/>
                <a:gd name="T14" fmla="*/ 0 w 316"/>
                <a:gd name="T15" fmla="*/ 1 h 63"/>
                <a:gd name="T16" fmla="*/ 0 w 31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63">
                  <a:moveTo>
                    <a:pt x="0" y="0"/>
                  </a:moveTo>
                  <a:cubicBezTo>
                    <a:pt x="0" y="0"/>
                    <a:pt x="65" y="20"/>
                    <a:pt x="110" y="32"/>
                  </a:cubicBezTo>
                  <a:cubicBezTo>
                    <a:pt x="155" y="44"/>
                    <a:pt x="196" y="49"/>
                    <a:pt x="216" y="50"/>
                  </a:cubicBezTo>
                  <a:cubicBezTo>
                    <a:pt x="237" y="51"/>
                    <a:pt x="316" y="58"/>
                    <a:pt x="316" y="58"/>
                  </a:cubicBezTo>
                  <a:cubicBezTo>
                    <a:pt x="316" y="63"/>
                    <a:pt x="316" y="63"/>
                    <a:pt x="316" y="63"/>
                  </a:cubicBezTo>
                  <a:cubicBezTo>
                    <a:pt x="316" y="63"/>
                    <a:pt x="271" y="59"/>
                    <a:pt x="216" y="56"/>
                  </a:cubicBezTo>
                  <a:cubicBezTo>
                    <a:pt x="172" y="52"/>
                    <a:pt x="136" y="49"/>
                    <a:pt x="110" y="43"/>
                  </a:cubicBezTo>
                  <a:cubicBezTo>
                    <a:pt x="81" y="37"/>
                    <a:pt x="0" y="18"/>
                    <a:pt x="0" y="18"/>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8" name="Freeform 955"/>
            <p:cNvSpPr>
              <a:spLocks/>
            </p:cNvSpPr>
            <p:nvPr userDrawn="1"/>
          </p:nvSpPr>
          <p:spPr bwMode="gray">
            <a:xfrm>
              <a:off x="4573" y="4202"/>
              <a:ext cx="226" cy="31"/>
            </a:xfrm>
            <a:custGeom>
              <a:avLst/>
              <a:gdLst>
                <a:gd name="T0" fmla="*/ 0 w 316"/>
                <a:gd name="T1" fmla="*/ 0 h 42"/>
                <a:gd name="T2" fmla="*/ 1 w 316"/>
                <a:gd name="T3" fmla="*/ 1 h 42"/>
                <a:gd name="T4" fmla="*/ 1 w 316"/>
                <a:gd name="T5" fmla="*/ 1 h 42"/>
                <a:gd name="T6" fmla="*/ 1 w 316"/>
                <a:gd name="T7" fmla="*/ 1 h 42"/>
                <a:gd name="T8" fmla="*/ 1 w 316"/>
                <a:gd name="T9" fmla="*/ 1 h 42"/>
                <a:gd name="T10" fmla="*/ 1 w 316"/>
                <a:gd name="T11" fmla="*/ 1 h 42"/>
                <a:gd name="T12" fmla="*/ 1 w 316"/>
                <a:gd name="T13" fmla="*/ 1 h 42"/>
                <a:gd name="T14" fmla="*/ 0 w 316"/>
                <a:gd name="T15" fmla="*/ 1 h 42"/>
                <a:gd name="T16" fmla="*/ 0 w 31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42">
                  <a:moveTo>
                    <a:pt x="0" y="0"/>
                  </a:moveTo>
                  <a:cubicBezTo>
                    <a:pt x="0" y="0"/>
                    <a:pt x="53" y="9"/>
                    <a:pt x="110" y="19"/>
                  </a:cubicBezTo>
                  <a:cubicBezTo>
                    <a:pt x="152" y="26"/>
                    <a:pt x="210" y="30"/>
                    <a:pt x="216" y="30"/>
                  </a:cubicBezTo>
                  <a:cubicBezTo>
                    <a:pt x="222" y="31"/>
                    <a:pt x="316" y="37"/>
                    <a:pt x="316" y="37"/>
                  </a:cubicBezTo>
                  <a:cubicBezTo>
                    <a:pt x="316" y="42"/>
                    <a:pt x="316" y="42"/>
                    <a:pt x="316" y="42"/>
                  </a:cubicBezTo>
                  <a:cubicBezTo>
                    <a:pt x="316" y="42"/>
                    <a:pt x="256" y="39"/>
                    <a:pt x="216" y="37"/>
                  </a:cubicBezTo>
                  <a:cubicBezTo>
                    <a:pt x="175" y="34"/>
                    <a:pt x="133" y="32"/>
                    <a:pt x="110" y="30"/>
                  </a:cubicBezTo>
                  <a:cubicBezTo>
                    <a:pt x="57" y="24"/>
                    <a:pt x="0" y="17"/>
                    <a:pt x="0" y="1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19" name="Freeform 956"/>
            <p:cNvSpPr>
              <a:spLocks/>
            </p:cNvSpPr>
            <p:nvPr userDrawn="1"/>
          </p:nvSpPr>
          <p:spPr bwMode="gray">
            <a:xfrm>
              <a:off x="4573" y="4233"/>
              <a:ext cx="226" cy="13"/>
            </a:xfrm>
            <a:custGeom>
              <a:avLst/>
              <a:gdLst>
                <a:gd name="T0" fmla="*/ 0 w 316"/>
                <a:gd name="T1" fmla="*/ 0 h 17"/>
                <a:gd name="T2" fmla="*/ 1 w 316"/>
                <a:gd name="T3" fmla="*/ 2 h 17"/>
                <a:gd name="T4" fmla="*/ 1 w 316"/>
                <a:gd name="T5" fmla="*/ 2 h 17"/>
                <a:gd name="T6" fmla="*/ 1 w 316"/>
                <a:gd name="T7" fmla="*/ 2 h 17"/>
                <a:gd name="T8" fmla="*/ 0 w 316"/>
                <a:gd name="T9" fmla="*/ 2 h 17"/>
                <a:gd name="T10" fmla="*/ 0 w 3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17">
                  <a:moveTo>
                    <a:pt x="0" y="0"/>
                  </a:moveTo>
                  <a:cubicBezTo>
                    <a:pt x="0" y="0"/>
                    <a:pt x="84" y="4"/>
                    <a:pt x="110" y="4"/>
                  </a:cubicBezTo>
                  <a:cubicBezTo>
                    <a:pt x="136" y="5"/>
                    <a:pt x="316" y="12"/>
                    <a:pt x="316" y="12"/>
                  </a:cubicBezTo>
                  <a:cubicBezTo>
                    <a:pt x="316" y="17"/>
                    <a:pt x="316" y="17"/>
                    <a:pt x="316" y="17"/>
                  </a:cubicBezTo>
                  <a:cubicBezTo>
                    <a:pt x="0" y="17"/>
                    <a:pt x="0" y="17"/>
                    <a:pt x="0" y="17"/>
                  </a:cubicBez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0" name="Freeform 957"/>
            <p:cNvSpPr>
              <a:spLocks/>
            </p:cNvSpPr>
            <p:nvPr userDrawn="1"/>
          </p:nvSpPr>
          <p:spPr bwMode="gray">
            <a:xfrm>
              <a:off x="4573" y="3901"/>
              <a:ext cx="226" cy="176"/>
            </a:xfrm>
            <a:custGeom>
              <a:avLst/>
              <a:gdLst>
                <a:gd name="T0" fmla="*/ 1 w 316"/>
                <a:gd name="T1" fmla="*/ 1 h 245"/>
                <a:gd name="T2" fmla="*/ 1 w 316"/>
                <a:gd name="T3" fmla="*/ 1 h 245"/>
                <a:gd name="T4" fmla="*/ 0 w 316"/>
                <a:gd name="T5" fmla="*/ 0 h 245"/>
                <a:gd name="T6" fmla="*/ 0 w 316"/>
                <a:gd name="T7" fmla="*/ 1 h 245"/>
                <a:gd name="T8" fmla="*/ 1 w 316"/>
                <a:gd name="T9" fmla="*/ 1 h 245"/>
                <a:gd name="T10" fmla="*/ 1 w 316"/>
                <a:gd name="T11" fmla="*/ 1 h 245"/>
                <a:gd name="T12" fmla="*/ 1 w 316"/>
                <a:gd name="T13" fmla="*/ 1 h 245"/>
                <a:gd name="T14" fmla="*/ 1 w 316"/>
                <a:gd name="T15" fmla="*/ 1 h 245"/>
                <a:gd name="T16" fmla="*/ 1 w 316"/>
                <a:gd name="T17" fmla="*/ 1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45">
                  <a:moveTo>
                    <a:pt x="216" y="221"/>
                  </a:moveTo>
                  <a:cubicBezTo>
                    <a:pt x="140" y="204"/>
                    <a:pt x="122" y="176"/>
                    <a:pt x="109" y="159"/>
                  </a:cubicBezTo>
                  <a:cubicBezTo>
                    <a:pt x="97" y="141"/>
                    <a:pt x="0" y="0"/>
                    <a:pt x="0" y="0"/>
                  </a:cubicBezTo>
                  <a:cubicBezTo>
                    <a:pt x="0" y="32"/>
                    <a:pt x="0" y="32"/>
                    <a:pt x="0" y="32"/>
                  </a:cubicBezTo>
                  <a:cubicBezTo>
                    <a:pt x="3" y="37"/>
                    <a:pt x="86" y="145"/>
                    <a:pt x="110" y="175"/>
                  </a:cubicBezTo>
                  <a:cubicBezTo>
                    <a:pt x="136" y="209"/>
                    <a:pt x="177" y="217"/>
                    <a:pt x="216" y="225"/>
                  </a:cubicBezTo>
                  <a:cubicBezTo>
                    <a:pt x="255" y="233"/>
                    <a:pt x="316" y="245"/>
                    <a:pt x="316" y="245"/>
                  </a:cubicBezTo>
                  <a:cubicBezTo>
                    <a:pt x="316" y="241"/>
                    <a:pt x="316" y="241"/>
                    <a:pt x="316" y="241"/>
                  </a:cubicBezTo>
                  <a:cubicBezTo>
                    <a:pt x="316" y="241"/>
                    <a:pt x="236" y="225"/>
                    <a:pt x="216" y="221"/>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1" name="Freeform 958"/>
            <p:cNvSpPr>
              <a:spLocks/>
            </p:cNvSpPr>
            <p:nvPr userDrawn="1"/>
          </p:nvSpPr>
          <p:spPr bwMode="gray">
            <a:xfrm>
              <a:off x="4573" y="3931"/>
              <a:ext cx="226" cy="161"/>
            </a:xfrm>
            <a:custGeom>
              <a:avLst/>
              <a:gdLst>
                <a:gd name="T0" fmla="*/ 1 w 316"/>
                <a:gd name="T1" fmla="*/ 1 h 224"/>
                <a:gd name="T2" fmla="*/ 1 w 316"/>
                <a:gd name="T3" fmla="*/ 1 h 224"/>
                <a:gd name="T4" fmla="*/ 0 w 316"/>
                <a:gd name="T5" fmla="*/ 0 h 224"/>
                <a:gd name="T6" fmla="*/ 0 w 316"/>
                <a:gd name="T7" fmla="*/ 1 h 224"/>
                <a:gd name="T8" fmla="*/ 1 w 316"/>
                <a:gd name="T9" fmla="*/ 1 h 224"/>
                <a:gd name="T10" fmla="*/ 1 w 316"/>
                <a:gd name="T11" fmla="*/ 1 h 224"/>
                <a:gd name="T12" fmla="*/ 1 w 316"/>
                <a:gd name="T13" fmla="*/ 1 h 224"/>
                <a:gd name="T14" fmla="*/ 1 w 316"/>
                <a:gd name="T15" fmla="*/ 1 h 224"/>
                <a:gd name="T16" fmla="*/ 1 w 316"/>
                <a:gd name="T17" fmla="*/ 1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24">
                  <a:moveTo>
                    <a:pt x="216" y="201"/>
                  </a:moveTo>
                  <a:cubicBezTo>
                    <a:pt x="153" y="189"/>
                    <a:pt x="128" y="169"/>
                    <a:pt x="109" y="145"/>
                  </a:cubicBezTo>
                  <a:cubicBezTo>
                    <a:pt x="91" y="121"/>
                    <a:pt x="0" y="0"/>
                    <a:pt x="0" y="0"/>
                  </a:cubicBezTo>
                  <a:cubicBezTo>
                    <a:pt x="0" y="30"/>
                    <a:pt x="0" y="30"/>
                    <a:pt x="0" y="30"/>
                  </a:cubicBezTo>
                  <a:cubicBezTo>
                    <a:pt x="3" y="35"/>
                    <a:pt x="87" y="134"/>
                    <a:pt x="109" y="160"/>
                  </a:cubicBezTo>
                  <a:cubicBezTo>
                    <a:pt x="136" y="190"/>
                    <a:pt x="172" y="198"/>
                    <a:pt x="216" y="206"/>
                  </a:cubicBezTo>
                  <a:cubicBezTo>
                    <a:pt x="260" y="214"/>
                    <a:pt x="316" y="224"/>
                    <a:pt x="316" y="224"/>
                  </a:cubicBezTo>
                  <a:cubicBezTo>
                    <a:pt x="316" y="220"/>
                    <a:pt x="316" y="220"/>
                    <a:pt x="316" y="220"/>
                  </a:cubicBezTo>
                  <a:cubicBezTo>
                    <a:pt x="316" y="220"/>
                    <a:pt x="252" y="208"/>
                    <a:pt x="216" y="201"/>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2" name="Freeform 959"/>
            <p:cNvSpPr>
              <a:spLocks/>
            </p:cNvSpPr>
            <p:nvPr userDrawn="1"/>
          </p:nvSpPr>
          <p:spPr bwMode="gray">
            <a:xfrm>
              <a:off x="4573" y="3961"/>
              <a:ext cx="226" cy="147"/>
            </a:xfrm>
            <a:custGeom>
              <a:avLst/>
              <a:gdLst>
                <a:gd name="T0" fmla="*/ 1 w 316"/>
                <a:gd name="T1" fmla="*/ 1 h 205"/>
                <a:gd name="T2" fmla="*/ 1 w 316"/>
                <a:gd name="T3" fmla="*/ 1 h 205"/>
                <a:gd name="T4" fmla="*/ 0 w 316"/>
                <a:gd name="T5" fmla="*/ 0 h 205"/>
                <a:gd name="T6" fmla="*/ 0 w 316"/>
                <a:gd name="T7" fmla="*/ 1 h 205"/>
                <a:gd name="T8" fmla="*/ 1 w 316"/>
                <a:gd name="T9" fmla="*/ 1 h 205"/>
                <a:gd name="T10" fmla="*/ 1 w 316"/>
                <a:gd name="T11" fmla="*/ 1 h 205"/>
                <a:gd name="T12" fmla="*/ 1 w 316"/>
                <a:gd name="T13" fmla="*/ 1 h 205"/>
                <a:gd name="T14" fmla="*/ 1 w 316"/>
                <a:gd name="T15" fmla="*/ 1 h 205"/>
                <a:gd name="T16" fmla="*/ 1 w 316"/>
                <a:gd name="T17" fmla="*/ 1 h 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205">
                  <a:moveTo>
                    <a:pt x="216" y="182"/>
                  </a:moveTo>
                  <a:cubicBezTo>
                    <a:pt x="151" y="169"/>
                    <a:pt x="137" y="159"/>
                    <a:pt x="110" y="129"/>
                  </a:cubicBezTo>
                  <a:cubicBezTo>
                    <a:pt x="92" y="110"/>
                    <a:pt x="3" y="5"/>
                    <a:pt x="0" y="0"/>
                  </a:cubicBezTo>
                  <a:cubicBezTo>
                    <a:pt x="0" y="28"/>
                    <a:pt x="0" y="28"/>
                    <a:pt x="0" y="28"/>
                  </a:cubicBezTo>
                  <a:cubicBezTo>
                    <a:pt x="0" y="28"/>
                    <a:pt x="83" y="117"/>
                    <a:pt x="109" y="143"/>
                  </a:cubicBezTo>
                  <a:cubicBezTo>
                    <a:pt x="144" y="177"/>
                    <a:pt x="177" y="180"/>
                    <a:pt x="216" y="187"/>
                  </a:cubicBezTo>
                  <a:cubicBezTo>
                    <a:pt x="255" y="194"/>
                    <a:pt x="316" y="205"/>
                    <a:pt x="316" y="205"/>
                  </a:cubicBezTo>
                  <a:cubicBezTo>
                    <a:pt x="316" y="200"/>
                    <a:pt x="316" y="200"/>
                    <a:pt x="316" y="200"/>
                  </a:cubicBezTo>
                  <a:cubicBezTo>
                    <a:pt x="316" y="200"/>
                    <a:pt x="242" y="187"/>
                    <a:pt x="216" y="182"/>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3" name="Freeform 960"/>
            <p:cNvSpPr>
              <a:spLocks/>
            </p:cNvSpPr>
            <p:nvPr userDrawn="1"/>
          </p:nvSpPr>
          <p:spPr bwMode="gray">
            <a:xfrm>
              <a:off x="4195" y="4026"/>
              <a:ext cx="327" cy="220"/>
            </a:xfrm>
            <a:custGeom>
              <a:avLst/>
              <a:gdLst>
                <a:gd name="T0" fmla="*/ 327 w 327"/>
                <a:gd name="T1" fmla="*/ 220 h 220"/>
                <a:gd name="T2" fmla="*/ 327 w 327"/>
                <a:gd name="T3" fmla="*/ 0 h 220"/>
                <a:gd name="T4" fmla="*/ 0 w 327"/>
                <a:gd name="T5" fmla="*/ 0 h 220"/>
                <a:gd name="T6" fmla="*/ 0 w 327"/>
                <a:gd name="T7" fmla="*/ 220 h 220"/>
                <a:gd name="T8" fmla="*/ 327 w 327"/>
                <a:gd name="T9" fmla="*/ 220 h 220"/>
                <a:gd name="T10" fmla="*/ 327 w 327"/>
                <a:gd name="T11" fmla="*/ 220 h 2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7" h="220">
                  <a:moveTo>
                    <a:pt x="327" y="220"/>
                  </a:moveTo>
                  <a:lnTo>
                    <a:pt x="327" y="0"/>
                  </a:lnTo>
                  <a:lnTo>
                    <a:pt x="0" y="0"/>
                  </a:lnTo>
                  <a:lnTo>
                    <a:pt x="0" y="220"/>
                  </a:lnTo>
                  <a:lnTo>
                    <a:pt x="327" y="220"/>
                  </a:lnTo>
                  <a:close/>
                </a:path>
              </a:pathLst>
            </a:custGeom>
            <a:solidFill>
              <a:srgbClr val="00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4" name="Freeform 961"/>
            <p:cNvSpPr>
              <a:spLocks/>
            </p:cNvSpPr>
            <p:nvPr userDrawn="1"/>
          </p:nvSpPr>
          <p:spPr bwMode="gray">
            <a:xfrm>
              <a:off x="4344" y="4046"/>
              <a:ext cx="29" cy="30"/>
            </a:xfrm>
            <a:custGeom>
              <a:avLst/>
              <a:gdLst>
                <a:gd name="T0" fmla="*/ 18 w 29"/>
                <a:gd name="T1" fmla="*/ 11 h 30"/>
                <a:gd name="T2" fmla="*/ 29 w 29"/>
                <a:gd name="T3" fmla="*/ 11 h 30"/>
                <a:gd name="T4" fmla="*/ 21 w 29"/>
                <a:gd name="T5" fmla="*/ 19 h 30"/>
                <a:gd name="T6" fmla="*/ 24 w 29"/>
                <a:gd name="T7" fmla="*/ 30 h 30"/>
                <a:gd name="T8" fmla="*/ 15 w 29"/>
                <a:gd name="T9" fmla="*/ 23 h 30"/>
                <a:gd name="T10" fmla="*/ 6 w 29"/>
                <a:gd name="T11" fmla="*/ 30 h 30"/>
                <a:gd name="T12" fmla="*/ 9 w 29"/>
                <a:gd name="T13" fmla="*/ 19 h 30"/>
                <a:gd name="T14" fmla="*/ 0 w 29"/>
                <a:gd name="T15" fmla="*/ 11 h 30"/>
                <a:gd name="T16" fmla="*/ 11 w 29"/>
                <a:gd name="T17" fmla="*/ 11 h 30"/>
                <a:gd name="T18" fmla="*/ 15 w 29"/>
                <a:gd name="T19" fmla="*/ 0 h 30"/>
                <a:gd name="T20" fmla="*/ 18 w 29"/>
                <a:gd name="T21" fmla="*/ 11 h 30"/>
                <a:gd name="T22" fmla="*/ 18 w 29"/>
                <a:gd name="T23" fmla="*/ 11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30">
                  <a:moveTo>
                    <a:pt x="18" y="11"/>
                  </a:moveTo>
                  <a:lnTo>
                    <a:pt x="29" y="11"/>
                  </a:lnTo>
                  <a:lnTo>
                    <a:pt x="21" y="19"/>
                  </a:lnTo>
                  <a:lnTo>
                    <a:pt x="24" y="30"/>
                  </a:lnTo>
                  <a:lnTo>
                    <a:pt x="15" y="23"/>
                  </a:lnTo>
                  <a:lnTo>
                    <a:pt x="6" y="30"/>
                  </a:lnTo>
                  <a:lnTo>
                    <a:pt x="9" y="19"/>
                  </a:lnTo>
                  <a:lnTo>
                    <a:pt x="0" y="11"/>
                  </a:lnTo>
                  <a:lnTo>
                    <a:pt x="11"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5" name="Freeform 962"/>
            <p:cNvSpPr>
              <a:spLocks/>
            </p:cNvSpPr>
            <p:nvPr userDrawn="1"/>
          </p:nvSpPr>
          <p:spPr bwMode="gray">
            <a:xfrm>
              <a:off x="4345" y="4193"/>
              <a:ext cx="29" cy="28"/>
            </a:xfrm>
            <a:custGeom>
              <a:avLst/>
              <a:gdLst>
                <a:gd name="T0" fmla="*/ 17 w 29"/>
                <a:gd name="T1" fmla="*/ 11 h 28"/>
                <a:gd name="T2" fmla="*/ 29 w 29"/>
                <a:gd name="T3" fmla="*/ 11 h 28"/>
                <a:gd name="T4" fmla="*/ 20 w 29"/>
                <a:gd name="T5" fmla="*/ 17 h 28"/>
                <a:gd name="T6" fmla="*/ 23 w 29"/>
                <a:gd name="T7" fmla="*/ 28 h 28"/>
                <a:gd name="T8" fmla="*/ 14 w 29"/>
                <a:gd name="T9" fmla="*/ 22 h 28"/>
                <a:gd name="T10" fmla="*/ 5 w 29"/>
                <a:gd name="T11" fmla="*/ 28 h 28"/>
                <a:gd name="T12" fmla="*/ 9 w 29"/>
                <a:gd name="T13" fmla="*/ 17 h 28"/>
                <a:gd name="T14" fmla="*/ 0 w 29"/>
                <a:gd name="T15" fmla="*/ 11 h 28"/>
                <a:gd name="T16" fmla="*/ 11 w 29"/>
                <a:gd name="T17" fmla="*/ 11 h 28"/>
                <a:gd name="T18" fmla="*/ 14 w 29"/>
                <a:gd name="T19" fmla="*/ 0 h 28"/>
                <a:gd name="T20" fmla="*/ 17 w 29"/>
                <a:gd name="T21" fmla="*/ 11 h 28"/>
                <a:gd name="T22" fmla="*/ 17 w 29"/>
                <a:gd name="T23" fmla="*/ 1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7" y="11"/>
                  </a:moveTo>
                  <a:lnTo>
                    <a:pt x="29" y="11"/>
                  </a:lnTo>
                  <a:lnTo>
                    <a:pt x="20" y="17"/>
                  </a:lnTo>
                  <a:lnTo>
                    <a:pt x="23" y="28"/>
                  </a:lnTo>
                  <a:lnTo>
                    <a:pt x="14" y="22"/>
                  </a:lnTo>
                  <a:lnTo>
                    <a:pt x="5" y="28"/>
                  </a:lnTo>
                  <a:lnTo>
                    <a:pt x="9" y="17"/>
                  </a:lnTo>
                  <a:lnTo>
                    <a:pt x="0" y="11"/>
                  </a:lnTo>
                  <a:lnTo>
                    <a:pt x="11" y="11"/>
                  </a:lnTo>
                  <a:lnTo>
                    <a:pt x="14" y="0"/>
                  </a:lnTo>
                  <a:lnTo>
                    <a:pt x="17"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6" name="Freeform 963"/>
            <p:cNvSpPr>
              <a:spLocks/>
            </p:cNvSpPr>
            <p:nvPr userDrawn="1"/>
          </p:nvSpPr>
          <p:spPr bwMode="gray">
            <a:xfrm>
              <a:off x="4380" y="4183"/>
              <a:ext cx="30" cy="29"/>
            </a:xfrm>
            <a:custGeom>
              <a:avLst/>
              <a:gdLst>
                <a:gd name="T0" fmla="*/ 18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5" y="29"/>
                  </a:lnTo>
                  <a:lnTo>
                    <a:pt x="15" y="22"/>
                  </a:lnTo>
                  <a:lnTo>
                    <a:pt x="6" y="29"/>
                  </a:lnTo>
                  <a:lnTo>
                    <a:pt x="10" y="18"/>
                  </a:lnTo>
                  <a:lnTo>
                    <a:pt x="0" y="11"/>
                  </a:lnTo>
                  <a:lnTo>
                    <a:pt x="12"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7" name="Freeform 964"/>
            <p:cNvSpPr>
              <a:spLocks/>
            </p:cNvSpPr>
            <p:nvPr userDrawn="1"/>
          </p:nvSpPr>
          <p:spPr bwMode="gray">
            <a:xfrm>
              <a:off x="4380" y="4057"/>
              <a:ext cx="30" cy="28"/>
            </a:xfrm>
            <a:custGeom>
              <a:avLst/>
              <a:gdLst>
                <a:gd name="T0" fmla="*/ 18 w 30"/>
                <a:gd name="T1" fmla="*/ 10 h 28"/>
                <a:gd name="T2" fmla="*/ 30 w 30"/>
                <a:gd name="T3" fmla="*/ 10 h 28"/>
                <a:gd name="T4" fmla="*/ 21 w 30"/>
                <a:gd name="T5" fmla="*/ 17 h 28"/>
                <a:gd name="T6" fmla="*/ 25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5"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8" name="Freeform 965"/>
            <p:cNvSpPr>
              <a:spLocks/>
            </p:cNvSpPr>
            <p:nvPr userDrawn="1"/>
          </p:nvSpPr>
          <p:spPr bwMode="gray">
            <a:xfrm>
              <a:off x="4408" y="4083"/>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8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8" y="18"/>
                  </a:lnTo>
                  <a:lnTo>
                    <a:pt x="0" y="11"/>
                  </a:lnTo>
                  <a:lnTo>
                    <a:pt x="10" y="11"/>
                  </a:lnTo>
                  <a:lnTo>
                    <a:pt x="14"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29" name="Freeform 966"/>
            <p:cNvSpPr>
              <a:spLocks/>
            </p:cNvSpPr>
            <p:nvPr userDrawn="1"/>
          </p:nvSpPr>
          <p:spPr bwMode="gray">
            <a:xfrm>
              <a:off x="4408" y="4157"/>
              <a:ext cx="29" cy="28"/>
            </a:xfrm>
            <a:custGeom>
              <a:avLst/>
              <a:gdLst>
                <a:gd name="T0" fmla="*/ 18 w 29"/>
                <a:gd name="T1" fmla="*/ 10 h 28"/>
                <a:gd name="T2" fmla="*/ 29 w 29"/>
                <a:gd name="T3" fmla="*/ 10 h 28"/>
                <a:gd name="T4" fmla="*/ 20 w 29"/>
                <a:gd name="T5" fmla="*/ 17 h 28"/>
                <a:gd name="T6" fmla="*/ 23 w 29"/>
                <a:gd name="T7" fmla="*/ 28 h 28"/>
                <a:gd name="T8" fmla="*/ 14 w 29"/>
                <a:gd name="T9" fmla="*/ 22 h 28"/>
                <a:gd name="T10" fmla="*/ 5 w 29"/>
                <a:gd name="T11" fmla="*/ 28 h 28"/>
                <a:gd name="T12" fmla="*/ 8 w 29"/>
                <a:gd name="T13" fmla="*/ 17 h 28"/>
                <a:gd name="T14" fmla="*/ 0 w 29"/>
                <a:gd name="T15" fmla="*/ 10 h 28"/>
                <a:gd name="T16" fmla="*/ 10 w 29"/>
                <a:gd name="T17" fmla="*/ 10 h 28"/>
                <a:gd name="T18" fmla="*/ 14 w 29"/>
                <a:gd name="T19" fmla="*/ 0 h 28"/>
                <a:gd name="T20" fmla="*/ 18 w 29"/>
                <a:gd name="T21" fmla="*/ 10 h 28"/>
                <a:gd name="T22" fmla="*/ 18 w 29"/>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8">
                  <a:moveTo>
                    <a:pt x="18" y="10"/>
                  </a:moveTo>
                  <a:lnTo>
                    <a:pt x="29" y="10"/>
                  </a:lnTo>
                  <a:lnTo>
                    <a:pt x="20" y="17"/>
                  </a:lnTo>
                  <a:lnTo>
                    <a:pt x="23" y="28"/>
                  </a:lnTo>
                  <a:lnTo>
                    <a:pt x="14" y="22"/>
                  </a:lnTo>
                  <a:lnTo>
                    <a:pt x="5" y="28"/>
                  </a:lnTo>
                  <a:lnTo>
                    <a:pt x="8" y="17"/>
                  </a:lnTo>
                  <a:lnTo>
                    <a:pt x="0" y="10"/>
                  </a:lnTo>
                  <a:lnTo>
                    <a:pt x="10" y="10"/>
                  </a:lnTo>
                  <a:lnTo>
                    <a:pt x="14"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30" name="Freeform 967"/>
            <p:cNvSpPr>
              <a:spLocks/>
            </p:cNvSpPr>
            <p:nvPr userDrawn="1"/>
          </p:nvSpPr>
          <p:spPr bwMode="gray">
            <a:xfrm>
              <a:off x="4418" y="4119"/>
              <a:ext cx="29" cy="29"/>
            </a:xfrm>
            <a:custGeom>
              <a:avLst/>
              <a:gdLst>
                <a:gd name="T0" fmla="*/ 18 w 29"/>
                <a:gd name="T1" fmla="*/ 11 h 29"/>
                <a:gd name="T2" fmla="*/ 29 w 29"/>
                <a:gd name="T3" fmla="*/ 11 h 29"/>
                <a:gd name="T4" fmla="*/ 20 w 29"/>
                <a:gd name="T5" fmla="*/ 18 h 29"/>
                <a:gd name="T6" fmla="*/ 23 w 29"/>
                <a:gd name="T7" fmla="*/ 29 h 29"/>
                <a:gd name="T8" fmla="*/ 14 w 29"/>
                <a:gd name="T9" fmla="*/ 22 h 29"/>
                <a:gd name="T10" fmla="*/ 5 w 29"/>
                <a:gd name="T11" fmla="*/ 29 h 29"/>
                <a:gd name="T12" fmla="*/ 9 w 29"/>
                <a:gd name="T13" fmla="*/ 18 h 29"/>
                <a:gd name="T14" fmla="*/ 0 w 29"/>
                <a:gd name="T15" fmla="*/ 11 h 29"/>
                <a:gd name="T16" fmla="*/ 10 w 29"/>
                <a:gd name="T17" fmla="*/ 11 h 29"/>
                <a:gd name="T18" fmla="*/ 14 w 29"/>
                <a:gd name="T19" fmla="*/ 0 h 29"/>
                <a:gd name="T20" fmla="*/ 18 w 29"/>
                <a:gd name="T21" fmla="*/ 11 h 29"/>
                <a:gd name="T22" fmla="*/ 18 w 29"/>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29">
                  <a:moveTo>
                    <a:pt x="18" y="11"/>
                  </a:moveTo>
                  <a:lnTo>
                    <a:pt x="29" y="11"/>
                  </a:lnTo>
                  <a:lnTo>
                    <a:pt x="20" y="18"/>
                  </a:lnTo>
                  <a:lnTo>
                    <a:pt x="23" y="29"/>
                  </a:lnTo>
                  <a:lnTo>
                    <a:pt x="14" y="22"/>
                  </a:lnTo>
                  <a:lnTo>
                    <a:pt x="5" y="29"/>
                  </a:lnTo>
                  <a:lnTo>
                    <a:pt x="9" y="18"/>
                  </a:lnTo>
                  <a:lnTo>
                    <a:pt x="0" y="11"/>
                  </a:lnTo>
                  <a:lnTo>
                    <a:pt x="10" y="11"/>
                  </a:lnTo>
                  <a:lnTo>
                    <a:pt x="14"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31" name="Freeform 968"/>
            <p:cNvSpPr>
              <a:spLocks/>
            </p:cNvSpPr>
            <p:nvPr userDrawn="1"/>
          </p:nvSpPr>
          <p:spPr bwMode="gray">
            <a:xfrm>
              <a:off x="4307" y="4057"/>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32" name="Freeform 969"/>
            <p:cNvSpPr>
              <a:spLocks/>
            </p:cNvSpPr>
            <p:nvPr userDrawn="1"/>
          </p:nvSpPr>
          <p:spPr bwMode="gray">
            <a:xfrm>
              <a:off x="4281" y="4083"/>
              <a:ext cx="30" cy="29"/>
            </a:xfrm>
            <a:custGeom>
              <a:avLst/>
              <a:gdLst>
                <a:gd name="T0" fmla="*/ 18 w 30"/>
                <a:gd name="T1" fmla="*/ 11 h 29"/>
                <a:gd name="T2" fmla="*/ 30 w 30"/>
                <a:gd name="T3" fmla="*/ 11 h 29"/>
                <a:gd name="T4" fmla="*/ 21 w 30"/>
                <a:gd name="T5" fmla="*/ 18 h 29"/>
                <a:gd name="T6" fmla="*/ 24 w 30"/>
                <a:gd name="T7" fmla="*/ 29 h 29"/>
                <a:gd name="T8" fmla="*/ 15 w 30"/>
                <a:gd name="T9" fmla="*/ 22 h 29"/>
                <a:gd name="T10" fmla="*/ 5 w 30"/>
                <a:gd name="T11" fmla="*/ 29 h 29"/>
                <a:gd name="T12" fmla="*/ 9 w 30"/>
                <a:gd name="T13" fmla="*/ 18 h 29"/>
                <a:gd name="T14" fmla="*/ 0 w 30"/>
                <a:gd name="T15" fmla="*/ 11 h 29"/>
                <a:gd name="T16" fmla="*/ 11 w 30"/>
                <a:gd name="T17" fmla="*/ 11 h 29"/>
                <a:gd name="T18" fmla="*/ 15 w 30"/>
                <a:gd name="T19" fmla="*/ 0 h 29"/>
                <a:gd name="T20" fmla="*/ 18 w 30"/>
                <a:gd name="T21" fmla="*/ 11 h 29"/>
                <a:gd name="T22" fmla="*/ 18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8" y="11"/>
                  </a:moveTo>
                  <a:lnTo>
                    <a:pt x="30" y="11"/>
                  </a:lnTo>
                  <a:lnTo>
                    <a:pt x="21" y="18"/>
                  </a:lnTo>
                  <a:lnTo>
                    <a:pt x="24" y="29"/>
                  </a:lnTo>
                  <a:lnTo>
                    <a:pt x="15" y="22"/>
                  </a:lnTo>
                  <a:lnTo>
                    <a:pt x="5" y="29"/>
                  </a:lnTo>
                  <a:lnTo>
                    <a:pt x="9" y="18"/>
                  </a:lnTo>
                  <a:lnTo>
                    <a:pt x="0" y="11"/>
                  </a:lnTo>
                  <a:lnTo>
                    <a:pt x="11" y="11"/>
                  </a:lnTo>
                  <a:lnTo>
                    <a:pt x="15" y="0"/>
                  </a:lnTo>
                  <a:lnTo>
                    <a:pt x="18"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33" name="Freeform 970"/>
            <p:cNvSpPr>
              <a:spLocks/>
            </p:cNvSpPr>
            <p:nvPr userDrawn="1"/>
          </p:nvSpPr>
          <p:spPr bwMode="gray">
            <a:xfrm>
              <a:off x="4271" y="4120"/>
              <a:ext cx="30" cy="28"/>
            </a:xfrm>
            <a:custGeom>
              <a:avLst/>
              <a:gdLst>
                <a:gd name="T0" fmla="*/ 18 w 30"/>
                <a:gd name="T1" fmla="*/ 10 h 28"/>
                <a:gd name="T2" fmla="*/ 30 w 30"/>
                <a:gd name="T3" fmla="*/ 10 h 28"/>
                <a:gd name="T4" fmla="*/ 20 w 30"/>
                <a:gd name="T5" fmla="*/ 17 h 28"/>
                <a:gd name="T6" fmla="*/ 24 w 30"/>
                <a:gd name="T7" fmla="*/ 28 h 28"/>
                <a:gd name="T8" fmla="*/ 15 w 30"/>
                <a:gd name="T9" fmla="*/ 21 h 28"/>
                <a:gd name="T10" fmla="*/ 6 w 30"/>
                <a:gd name="T11" fmla="*/ 28 h 28"/>
                <a:gd name="T12" fmla="*/ 10 w 30"/>
                <a:gd name="T13" fmla="*/ 17 h 28"/>
                <a:gd name="T14" fmla="*/ 0 w 30"/>
                <a:gd name="T15" fmla="*/ 10 h 28"/>
                <a:gd name="T16" fmla="*/ 12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0" y="17"/>
                  </a:lnTo>
                  <a:lnTo>
                    <a:pt x="24" y="28"/>
                  </a:lnTo>
                  <a:lnTo>
                    <a:pt x="15" y="21"/>
                  </a:lnTo>
                  <a:lnTo>
                    <a:pt x="6" y="28"/>
                  </a:lnTo>
                  <a:lnTo>
                    <a:pt x="10" y="17"/>
                  </a:lnTo>
                  <a:lnTo>
                    <a:pt x="0" y="10"/>
                  </a:lnTo>
                  <a:lnTo>
                    <a:pt x="12"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34" name="Freeform 971"/>
            <p:cNvSpPr>
              <a:spLocks/>
            </p:cNvSpPr>
            <p:nvPr userDrawn="1"/>
          </p:nvSpPr>
          <p:spPr bwMode="gray">
            <a:xfrm>
              <a:off x="4281" y="4157"/>
              <a:ext cx="30" cy="28"/>
            </a:xfrm>
            <a:custGeom>
              <a:avLst/>
              <a:gdLst>
                <a:gd name="T0" fmla="*/ 18 w 30"/>
                <a:gd name="T1" fmla="*/ 10 h 28"/>
                <a:gd name="T2" fmla="*/ 30 w 30"/>
                <a:gd name="T3" fmla="*/ 10 h 28"/>
                <a:gd name="T4" fmla="*/ 21 w 30"/>
                <a:gd name="T5" fmla="*/ 17 h 28"/>
                <a:gd name="T6" fmla="*/ 24 w 30"/>
                <a:gd name="T7" fmla="*/ 28 h 28"/>
                <a:gd name="T8" fmla="*/ 15 w 30"/>
                <a:gd name="T9" fmla="*/ 22 h 28"/>
                <a:gd name="T10" fmla="*/ 5 w 30"/>
                <a:gd name="T11" fmla="*/ 28 h 28"/>
                <a:gd name="T12" fmla="*/ 9 w 30"/>
                <a:gd name="T13" fmla="*/ 17 h 28"/>
                <a:gd name="T14" fmla="*/ 0 w 30"/>
                <a:gd name="T15" fmla="*/ 10 h 28"/>
                <a:gd name="T16" fmla="*/ 11 w 30"/>
                <a:gd name="T17" fmla="*/ 10 h 28"/>
                <a:gd name="T18" fmla="*/ 15 w 30"/>
                <a:gd name="T19" fmla="*/ 0 h 28"/>
                <a:gd name="T20" fmla="*/ 18 w 30"/>
                <a:gd name="T21" fmla="*/ 10 h 28"/>
                <a:gd name="T22" fmla="*/ 18 w 30"/>
                <a:gd name="T23" fmla="*/ 1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8">
                  <a:moveTo>
                    <a:pt x="18" y="10"/>
                  </a:moveTo>
                  <a:lnTo>
                    <a:pt x="30" y="10"/>
                  </a:lnTo>
                  <a:lnTo>
                    <a:pt x="21" y="17"/>
                  </a:lnTo>
                  <a:lnTo>
                    <a:pt x="24" y="28"/>
                  </a:lnTo>
                  <a:lnTo>
                    <a:pt x="15" y="22"/>
                  </a:lnTo>
                  <a:lnTo>
                    <a:pt x="5" y="28"/>
                  </a:lnTo>
                  <a:lnTo>
                    <a:pt x="9" y="17"/>
                  </a:lnTo>
                  <a:lnTo>
                    <a:pt x="0" y="10"/>
                  </a:lnTo>
                  <a:lnTo>
                    <a:pt x="11" y="10"/>
                  </a:lnTo>
                  <a:lnTo>
                    <a:pt x="15" y="0"/>
                  </a:lnTo>
                  <a:lnTo>
                    <a:pt x="18" y="1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sp>
          <p:nvSpPr>
            <p:cNvPr id="3135" name="Freeform 972"/>
            <p:cNvSpPr>
              <a:spLocks/>
            </p:cNvSpPr>
            <p:nvPr userDrawn="1"/>
          </p:nvSpPr>
          <p:spPr bwMode="gray">
            <a:xfrm>
              <a:off x="4307" y="4183"/>
              <a:ext cx="30" cy="29"/>
            </a:xfrm>
            <a:custGeom>
              <a:avLst/>
              <a:gdLst>
                <a:gd name="T0" fmla="*/ 19 w 30"/>
                <a:gd name="T1" fmla="*/ 11 h 29"/>
                <a:gd name="T2" fmla="*/ 30 w 30"/>
                <a:gd name="T3" fmla="*/ 11 h 29"/>
                <a:gd name="T4" fmla="*/ 21 w 30"/>
                <a:gd name="T5" fmla="*/ 18 h 29"/>
                <a:gd name="T6" fmla="*/ 25 w 30"/>
                <a:gd name="T7" fmla="*/ 29 h 29"/>
                <a:gd name="T8" fmla="*/ 15 w 30"/>
                <a:gd name="T9" fmla="*/ 22 h 29"/>
                <a:gd name="T10" fmla="*/ 6 w 30"/>
                <a:gd name="T11" fmla="*/ 29 h 29"/>
                <a:gd name="T12" fmla="*/ 10 w 30"/>
                <a:gd name="T13" fmla="*/ 18 h 29"/>
                <a:gd name="T14" fmla="*/ 0 w 30"/>
                <a:gd name="T15" fmla="*/ 11 h 29"/>
                <a:gd name="T16" fmla="*/ 12 w 30"/>
                <a:gd name="T17" fmla="*/ 11 h 29"/>
                <a:gd name="T18" fmla="*/ 15 w 30"/>
                <a:gd name="T19" fmla="*/ 0 h 29"/>
                <a:gd name="T20" fmla="*/ 19 w 30"/>
                <a:gd name="T21" fmla="*/ 11 h 29"/>
                <a:gd name="T22" fmla="*/ 19 w 30"/>
                <a:gd name="T23" fmla="*/ 11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9">
                  <a:moveTo>
                    <a:pt x="19" y="11"/>
                  </a:moveTo>
                  <a:lnTo>
                    <a:pt x="30" y="11"/>
                  </a:lnTo>
                  <a:lnTo>
                    <a:pt x="21" y="18"/>
                  </a:lnTo>
                  <a:lnTo>
                    <a:pt x="25" y="29"/>
                  </a:lnTo>
                  <a:lnTo>
                    <a:pt x="15" y="22"/>
                  </a:lnTo>
                  <a:lnTo>
                    <a:pt x="6" y="29"/>
                  </a:lnTo>
                  <a:lnTo>
                    <a:pt x="10" y="18"/>
                  </a:lnTo>
                  <a:lnTo>
                    <a:pt x="0" y="11"/>
                  </a:lnTo>
                  <a:lnTo>
                    <a:pt x="12" y="11"/>
                  </a:lnTo>
                  <a:lnTo>
                    <a:pt x="15" y="0"/>
                  </a:lnTo>
                  <a:lnTo>
                    <a:pt x="19" y="1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uk-UA" sz="1200">
                <a:solidFill>
                  <a:srgbClr val="0F5494"/>
                </a:solidFill>
                <a:latin typeface="Verdana" panose="020B0604030504040204" pitchFamily="34" charset="0"/>
              </a:endParaRPr>
            </a:p>
          </p:txBody>
        </p:sp>
      </p:grpSp>
    </p:spTree>
    <p:extLst>
      <p:ext uri="{BB962C8B-B14F-4D97-AF65-F5344CB8AC3E}">
        <p14:creationId xmlns:p14="http://schemas.microsoft.com/office/powerpoint/2010/main" val="30166046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11658"/>
                                        </p:tgtEl>
                                        <p:attrNameLst>
                                          <p:attrName>style.visibility</p:attrName>
                                        </p:attrNameLst>
                                      </p:cBhvr>
                                      <p:to>
                                        <p:strVal val="visible"/>
                                      </p:to>
                                    </p:set>
                                    <p:animEffect transition="in" filter="slide(fromBottom)">
                                      <p:cBhvr>
                                        <p:cTn id="7" dur="500"/>
                                        <p:tgtEl>
                                          <p:spTgt spid="161165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10755">
                                            <p:txEl>
                                              <p:pRg st="0" end="0"/>
                                            </p:txEl>
                                          </p:spTgt>
                                        </p:tgtEl>
                                        <p:attrNameLst>
                                          <p:attrName>style.visibility</p:attrName>
                                        </p:attrNameLst>
                                      </p:cBhvr>
                                      <p:to>
                                        <p:strVal val="visible"/>
                                      </p:to>
                                    </p:set>
                                    <p:animEffect transition="in" filter="wipe(left)">
                                      <p:cBhvr>
                                        <p:cTn id="11" dur="1000"/>
                                        <p:tgtEl>
                                          <p:spTgt spid="1610755">
                                            <p:txEl>
                                              <p:pRg st="0" end="0"/>
                                            </p:txEl>
                                          </p:spTgt>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10755">
                                            <p:txEl>
                                              <p:pRg st="1" end="1"/>
                                            </p:txEl>
                                          </p:spTgt>
                                        </p:tgtEl>
                                        <p:attrNameLst>
                                          <p:attrName>style.visibility</p:attrName>
                                        </p:attrNameLst>
                                      </p:cBhvr>
                                      <p:to>
                                        <p:strVal val="visible"/>
                                      </p:to>
                                    </p:set>
                                    <p:animEffect transition="in" filter="wipe(left)">
                                      <p:cBhvr>
                                        <p:cTn id="15" dur="1000"/>
                                        <p:tgtEl>
                                          <p:spTgt spid="1610755">
                                            <p:txEl>
                                              <p:pRg st="1" end="1"/>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610755">
                                            <p:txEl>
                                              <p:pRg st="2" end="2"/>
                                            </p:txEl>
                                          </p:spTgt>
                                        </p:tgtEl>
                                        <p:attrNameLst>
                                          <p:attrName>style.visibility</p:attrName>
                                        </p:attrNameLst>
                                      </p:cBhvr>
                                      <p:to>
                                        <p:strVal val="visible"/>
                                      </p:to>
                                    </p:set>
                                    <p:animEffect transition="in" filter="wipe(left)">
                                      <p:cBhvr>
                                        <p:cTn id="19" dur="1000"/>
                                        <p:tgtEl>
                                          <p:spTgt spid="1610755">
                                            <p:txEl>
                                              <p:pRg st="2" end="2"/>
                                            </p:txEl>
                                          </p:spTgt>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610755">
                                            <p:txEl>
                                              <p:pRg st="3" end="3"/>
                                            </p:txEl>
                                          </p:spTgt>
                                        </p:tgtEl>
                                        <p:attrNameLst>
                                          <p:attrName>style.visibility</p:attrName>
                                        </p:attrNameLst>
                                      </p:cBhvr>
                                      <p:to>
                                        <p:strVal val="visible"/>
                                      </p:to>
                                    </p:set>
                                    <p:animEffect transition="in" filter="wipe(left)">
                                      <p:cBhvr>
                                        <p:cTn id="23" dur="1000"/>
                                        <p:tgtEl>
                                          <p:spTgt spid="1610755">
                                            <p:txEl>
                                              <p:pRg st="3" end="3"/>
                                            </p:txEl>
                                          </p:spTgt>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610755">
                                            <p:txEl>
                                              <p:pRg st="4" end="4"/>
                                            </p:txEl>
                                          </p:spTgt>
                                        </p:tgtEl>
                                        <p:attrNameLst>
                                          <p:attrName>style.visibility</p:attrName>
                                        </p:attrNameLst>
                                      </p:cBhvr>
                                      <p:to>
                                        <p:strVal val="visible"/>
                                      </p:to>
                                    </p:set>
                                    <p:animEffect transition="in" filter="wipe(left)">
                                      <p:cBhvr>
                                        <p:cTn id="27" dur="1000"/>
                                        <p:tgtEl>
                                          <p:spTgt spid="1610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755" grpId="0" build="p">
        <p:tmplLst>
          <p:tmpl lvl="1">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610755"/>
                        </p:tgtEl>
                        <p:attrNameLst>
                          <p:attrName>style.visibility</p:attrName>
                        </p:attrNameLst>
                      </p:cBhvr>
                      <p:to>
                        <p:strVal val="visible"/>
                      </p:to>
                    </p:set>
                    <p:animEffect transition="in" filter="wipe(left)">
                      <p:cBhvr>
                        <p:cTn dur="1000"/>
                        <p:tgtEl>
                          <p:spTgt spid="1610755"/>
                        </p:tgtEl>
                      </p:cBhvr>
                    </p:animEffect>
                  </p:childTnLst>
                </p:cTn>
              </p:par>
            </p:tnLst>
          </p:tmpl>
        </p:tmplLst>
      </p:bldP>
      <p:bldP spid="1611658" grpId="0"/>
    </p:bldLst>
  </p:timing>
  <p:hf hdr="0" ftr="0" dt="0"/>
  <p:txStyles>
    <p:titleStyle>
      <a:lvl1pPr algn="l" rtl="0" eaLnBrk="0" fontAlgn="base" hangingPunct="0">
        <a:lnSpc>
          <a:spcPct val="90000"/>
        </a:lnSpc>
        <a:spcBef>
          <a:spcPct val="0"/>
        </a:spcBef>
        <a:spcAft>
          <a:spcPct val="0"/>
        </a:spcAft>
        <a:defRPr sz="2800">
          <a:solidFill>
            <a:schemeClr val="hlink"/>
          </a:solidFill>
          <a:latin typeface="+mj-lt"/>
          <a:ea typeface="+mj-ea"/>
          <a:cs typeface="+mj-cs"/>
        </a:defRPr>
      </a:lvl1pPr>
      <a:lvl2pPr algn="l" rtl="0" eaLnBrk="0" fontAlgn="base" hangingPunct="0">
        <a:lnSpc>
          <a:spcPct val="90000"/>
        </a:lnSpc>
        <a:spcBef>
          <a:spcPct val="0"/>
        </a:spcBef>
        <a:spcAft>
          <a:spcPct val="0"/>
        </a:spcAft>
        <a:defRPr sz="2800">
          <a:solidFill>
            <a:schemeClr val="hlink"/>
          </a:solidFill>
          <a:latin typeface="Arial" charset="0"/>
          <a:cs typeface="Arial" charset="0"/>
        </a:defRPr>
      </a:lvl2pPr>
      <a:lvl3pPr algn="l" rtl="0" eaLnBrk="0" fontAlgn="base" hangingPunct="0">
        <a:lnSpc>
          <a:spcPct val="90000"/>
        </a:lnSpc>
        <a:spcBef>
          <a:spcPct val="0"/>
        </a:spcBef>
        <a:spcAft>
          <a:spcPct val="0"/>
        </a:spcAft>
        <a:defRPr sz="2800">
          <a:solidFill>
            <a:schemeClr val="hlink"/>
          </a:solidFill>
          <a:latin typeface="Arial" charset="0"/>
          <a:cs typeface="Arial" charset="0"/>
        </a:defRPr>
      </a:lvl3pPr>
      <a:lvl4pPr algn="l" rtl="0" eaLnBrk="0" fontAlgn="base" hangingPunct="0">
        <a:lnSpc>
          <a:spcPct val="90000"/>
        </a:lnSpc>
        <a:spcBef>
          <a:spcPct val="0"/>
        </a:spcBef>
        <a:spcAft>
          <a:spcPct val="0"/>
        </a:spcAft>
        <a:defRPr sz="2800">
          <a:solidFill>
            <a:schemeClr val="hlink"/>
          </a:solidFill>
          <a:latin typeface="Arial" charset="0"/>
          <a:cs typeface="Arial" charset="0"/>
        </a:defRPr>
      </a:lvl4pPr>
      <a:lvl5pPr algn="l" rtl="0" eaLnBrk="0" fontAlgn="base" hangingPunct="0">
        <a:lnSpc>
          <a:spcPct val="90000"/>
        </a:lnSpc>
        <a:spcBef>
          <a:spcPct val="0"/>
        </a:spcBef>
        <a:spcAft>
          <a:spcPct val="0"/>
        </a:spcAft>
        <a:defRPr sz="2800">
          <a:solidFill>
            <a:schemeClr val="hlink"/>
          </a:solidFill>
          <a:latin typeface="Arial" charset="0"/>
          <a:cs typeface="Arial" charset="0"/>
        </a:defRPr>
      </a:lvl5pPr>
      <a:lvl6pPr marL="457200" algn="l" rtl="0" fontAlgn="base">
        <a:lnSpc>
          <a:spcPct val="90000"/>
        </a:lnSpc>
        <a:spcBef>
          <a:spcPct val="0"/>
        </a:spcBef>
        <a:spcAft>
          <a:spcPct val="0"/>
        </a:spcAft>
        <a:defRPr sz="2800">
          <a:solidFill>
            <a:schemeClr val="hlink"/>
          </a:solidFill>
          <a:latin typeface="Arial" charset="0"/>
          <a:cs typeface="Arial" charset="0"/>
        </a:defRPr>
      </a:lvl6pPr>
      <a:lvl7pPr marL="914400" algn="l" rtl="0" fontAlgn="base">
        <a:lnSpc>
          <a:spcPct val="90000"/>
        </a:lnSpc>
        <a:spcBef>
          <a:spcPct val="0"/>
        </a:spcBef>
        <a:spcAft>
          <a:spcPct val="0"/>
        </a:spcAft>
        <a:defRPr sz="2800">
          <a:solidFill>
            <a:schemeClr val="hlink"/>
          </a:solidFill>
          <a:latin typeface="Arial" charset="0"/>
          <a:cs typeface="Arial" charset="0"/>
        </a:defRPr>
      </a:lvl7pPr>
      <a:lvl8pPr marL="1371600" algn="l" rtl="0" fontAlgn="base">
        <a:lnSpc>
          <a:spcPct val="90000"/>
        </a:lnSpc>
        <a:spcBef>
          <a:spcPct val="0"/>
        </a:spcBef>
        <a:spcAft>
          <a:spcPct val="0"/>
        </a:spcAft>
        <a:defRPr sz="2800">
          <a:solidFill>
            <a:schemeClr val="hlink"/>
          </a:solidFill>
          <a:latin typeface="Arial" charset="0"/>
          <a:cs typeface="Arial" charset="0"/>
        </a:defRPr>
      </a:lvl8pPr>
      <a:lvl9pPr marL="1828800" algn="l" rtl="0" fontAlgn="base">
        <a:lnSpc>
          <a:spcPct val="90000"/>
        </a:lnSpc>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hlink"/>
        </a:buClr>
        <a:buChar char="»"/>
        <a:defRPr sz="1400">
          <a:solidFill>
            <a:schemeClr val="tx1"/>
          </a:solidFill>
          <a:latin typeface="+mn-lt"/>
          <a:cs typeface="+mn-cs"/>
        </a:defRPr>
      </a:lvl5pPr>
      <a:lvl6pPr marL="2514600" indent="-228600" algn="l" rtl="0" fontAlgn="base">
        <a:spcBef>
          <a:spcPct val="20000"/>
        </a:spcBef>
        <a:spcAft>
          <a:spcPct val="0"/>
        </a:spcAft>
        <a:buClr>
          <a:schemeClr val="hlink"/>
        </a:buClr>
        <a:buChar char="»"/>
        <a:defRPr sz="1400">
          <a:solidFill>
            <a:schemeClr val="tx1"/>
          </a:solidFill>
          <a:latin typeface="+mn-lt"/>
          <a:cs typeface="+mn-cs"/>
        </a:defRPr>
      </a:lvl6pPr>
      <a:lvl7pPr marL="2971800" indent="-228600" algn="l" rtl="0" fontAlgn="base">
        <a:spcBef>
          <a:spcPct val="20000"/>
        </a:spcBef>
        <a:spcAft>
          <a:spcPct val="0"/>
        </a:spcAft>
        <a:buClr>
          <a:schemeClr val="hlink"/>
        </a:buClr>
        <a:buChar char="»"/>
        <a:defRPr sz="1400">
          <a:solidFill>
            <a:schemeClr val="tx1"/>
          </a:solidFill>
          <a:latin typeface="+mn-lt"/>
          <a:cs typeface="+mn-cs"/>
        </a:defRPr>
      </a:lvl7pPr>
      <a:lvl8pPr marL="3429000" indent="-228600" algn="l" rtl="0" fontAlgn="base">
        <a:spcBef>
          <a:spcPct val="20000"/>
        </a:spcBef>
        <a:spcAft>
          <a:spcPct val="0"/>
        </a:spcAft>
        <a:buClr>
          <a:schemeClr val="hlink"/>
        </a:buClr>
        <a:buChar char="»"/>
        <a:defRPr sz="1400">
          <a:solidFill>
            <a:schemeClr val="tx1"/>
          </a:solidFill>
          <a:latin typeface="+mn-lt"/>
          <a:cs typeface="+mn-cs"/>
        </a:defRPr>
      </a:lvl8pPr>
      <a:lvl9pPr marL="3886200" indent="-228600" algn="l" rtl="0" fontAlgn="base">
        <a:spcBef>
          <a:spcPct val="20000"/>
        </a:spcBef>
        <a:spcAft>
          <a:spcPct val="0"/>
        </a:spcAft>
        <a:buClr>
          <a:schemeClr val="hlink"/>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u-lead.org.ua/" TargetMode="External"/><Relationship Id="rId2" Type="http://schemas.openxmlformats.org/officeDocument/2006/relationships/hyperlink" Target="mailto:info.rdproject@gopa.de"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txBox="1">
            <a:spLocks/>
          </p:cNvSpPr>
          <p:nvPr/>
        </p:nvSpPr>
        <p:spPr bwMode="auto">
          <a:xfrm>
            <a:off x="354013" y="4678362"/>
            <a:ext cx="85058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uk-UA" altLang="en-US" sz="2000" b="1" dirty="0">
                <a:solidFill>
                  <a:srgbClr val="898989"/>
                </a:solidFill>
                <a:latin typeface="Calibri" panose="020F0502020204030204" pitchFamily="34" charset="0"/>
              </a:rPr>
              <a:t>ГРУПА РАДНИКІВ З ВПРОВАДЖЕННЯ ДЕРЖАВНОЇ РЕГІОНАЛЬНОЇ ПОЛІТИКИ В УКРАЇНІ ПРОГРАМИ «U-LEAD З ЄВРОПОЮ»</a:t>
            </a:r>
            <a:br>
              <a:rPr lang="uk-UA" altLang="en-US" sz="2000" dirty="0">
                <a:solidFill>
                  <a:srgbClr val="898989"/>
                </a:solidFill>
                <a:latin typeface="Calibri" panose="020F0502020204030204" pitchFamily="34" charset="0"/>
              </a:rPr>
            </a:br>
            <a:r>
              <a:rPr lang="uk-UA" sz="2400" dirty="0"/>
              <a:t>Державна регіональна політика в нових умовах:</a:t>
            </a:r>
            <a:br>
              <a:rPr lang="uk-UA" sz="2400" dirty="0"/>
            </a:br>
            <a:r>
              <a:rPr lang="uk-UA" sz="2400" dirty="0"/>
              <a:t>виклики та реагування</a:t>
            </a:r>
          </a:p>
          <a:p>
            <a:pPr>
              <a:spcBef>
                <a:spcPct val="20000"/>
              </a:spcBef>
            </a:pPr>
            <a:r>
              <a:rPr lang="ru-RU" sz="2400" dirty="0" err="1"/>
              <a:t>Анатол</a:t>
            </a:r>
            <a:r>
              <a:rPr lang="uk-UA" sz="2400" dirty="0" err="1"/>
              <a:t>ій</a:t>
            </a:r>
            <a:r>
              <a:rPr lang="uk-UA" sz="2400" dirty="0"/>
              <a:t> Ткачук, </a:t>
            </a:r>
            <a:r>
              <a:rPr lang="en-US" sz="2400" dirty="0"/>
              <a:t>15</a:t>
            </a:r>
            <a:r>
              <a:rPr lang="uk-UA" sz="2400" dirty="0"/>
              <a:t>.</a:t>
            </a:r>
            <a:r>
              <a:rPr lang="en-US" sz="2400" dirty="0"/>
              <a:t>11</a:t>
            </a:r>
            <a:r>
              <a:rPr lang="uk-UA" sz="2400" dirty="0"/>
              <a:t>.2017</a:t>
            </a:r>
            <a:endParaRPr lang="en-US" sz="2400" dirty="0"/>
          </a:p>
          <a:p>
            <a:pPr>
              <a:spcBef>
                <a:spcPct val="20000"/>
              </a:spcBef>
            </a:pPr>
            <a:endParaRPr lang="uk-UA" altLang="en-US" sz="2000" dirty="0">
              <a:solidFill>
                <a:srgbClr val="898989"/>
              </a:solidFill>
              <a:latin typeface="Calibri" panose="020F0502020204030204" pitchFamily="34" charset="0"/>
            </a:endParaRPr>
          </a:p>
          <a:p>
            <a:pPr eaLnBrk="1" hangingPunct="1">
              <a:spcBef>
                <a:spcPct val="20000"/>
              </a:spcBef>
              <a:buFont typeface="Arial" panose="020B0604020202020204" pitchFamily="34" charset="0"/>
              <a:buNone/>
            </a:pPr>
            <a:endParaRPr lang="ru-RU" altLang="en-US" sz="2000" b="1" i="1" dirty="0">
              <a:solidFill>
                <a:srgbClr val="898989"/>
              </a:solidFill>
              <a:latin typeface="PF Square Sans Pro"/>
            </a:endParaRPr>
          </a:p>
        </p:txBody>
      </p:sp>
    </p:spTree>
    <p:extLst>
      <p:ext uri="{BB962C8B-B14F-4D97-AF65-F5344CB8AC3E}">
        <p14:creationId xmlns:p14="http://schemas.microsoft.com/office/powerpoint/2010/main" val="408455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Содержимое 4"/>
          <p:cNvSpPr>
            <a:spLocks noGrp="1"/>
          </p:cNvSpPr>
          <p:nvPr>
            <p:ph idx="1"/>
          </p:nvPr>
        </p:nvSpPr>
        <p:spPr>
          <a:xfrm>
            <a:off x="457200" y="1600200"/>
            <a:ext cx="4245429" cy="4525963"/>
          </a:xfrm>
        </p:spPr>
        <p:txBody>
          <a:bodyPr/>
          <a:lstStyle/>
          <a:p>
            <a:pPr marL="0" indent="0">
              <a:buNone/>
            </a:pPr>
            <a:r>
              <a:rPr lang="uk-UA" altLang="en-US" b="1" dirty="0"/>
              <a:t>Про стимулювання розвитку регіонів, 2005</a:t>
            </a:r>
          </a:p>
          <a:p>
            <a:endParaRPr lang="uk-UA" altLang="en-US" dirty="0"/>
          </a:p>
          <a:p>
            <a:r>
              <a:rPr lang="uk-UA" altLang="en-US" dirty="0"/>
              <a:t>Реалізація та фінансування </a:t>
            </a:r>
            <a:br>
              <a:rPr lang="uk-UA" altLang="en-US" dirty="0"/>
            </a:br>
            <a:r>
              <a:rPr lang="uk-UA" altLang="en-US" dirty="0"/>
              <a:t>політики через угоди щодо </a:t>
            </a:r>
            <a:br>
              <a:rPr lang="uk-UA" altLang="en-US" dirty="0"/>
            </a:br>
            <a:r>
              <a:rPr lang="uk-UA" altLang="en-US" dirty="0"/>
              <a:t>регіонального розвитку</a:t>
            </a:r>
          </a:p>
        </p:txBody>
      </p:sp>
      <p:sp>
        <p:nvSpPr>
          <p:cNvPr id="14338" name="Заголовок 3"/>
          <p:cNvSpPr>
            <a:spLocks noGrp="1"/>
          </p:cNvSpPr>
          <p:nvPr>
            <p:ph type="title"/>
          </p:nvPr>
        </p:nvSpPr>
        <p:spPr/>
        <p:txBody>
          <a:bodyPr/>
          <a:lstStyle/>
          <a:p>
            <a:r>
              <a:rPr lang="uk-UA" altLang="en-US"/>
              <a:t>Конкуруючі закони</a:t>
            </a:r>
          </a:p>
        </p:txBody>
      </p:sp>
      <p:sp>
        <p:nvSpPr>
          <p:cNvPr id="14340" name="Содержимое 5"/>
          <p:cNvSpPr>
            <a:spLocks noGrp="1"/>
          </p:cNvSpPr>
          <p:nvPr>
            <p:ph sz="half" idx="4294967295"/>
          </p:nvPr>
        </p:nvSpPr>
        <p:spPr>
          <a:xfrm>
            <a:off x="4789714" y="1600200"/>
            <a:ext cx="3886200" cy="4351338"/>
          </a:xfrm>
        </p:spPr>
        <p:txBody>
          <a:bodyPr>
            <a:normAutofit/>
          </a:bodyPr>
          <a:lstStyle/>
          <a:p>
            <a:pPr marL="0" indent="0">
              <a:buNone/>
            </a:pPr>
            <a:r>
              <a:rPr lang="uk-UA" altLang="en-US" b="1" dirty="0">
                <a:latin typeface="PF Square Sans Pro" panose="02000506040000020004" pitchFamily="2" charset="0"/>
              </a:rPr>
              <a:t>Про засади державної регіональної політики, 2015</a:t>
            </a:r>
          </a:p>
          <a:p>
            <a:r>
              <a:rPr lang="uk-UA" altLang="en-US" dirty="0">
                <a:latin typeface="PF Square Sans Pro" panose="02000506040000020004" pitchFamily="2" charset="0"/>
              </a:rPr>
              <a:t>Реалізація політики через систему стратегічних планувальних документів та фінансування через ДФРР</a:t>
            </a:r>
          </a:p>
        </p:txBody>
      </p:sp>
    </p:spTree>
    <p:extLst>
      <p:ext uri="{BB962C8B-B14F-4D97-AF65-F5344CB8AC3E}">
        <p14:creationId xmlns:p14="http://schemas.microsoft.com/office/powerpoint/2010/main" val="177035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043607" y="175015"/>
            <a:ext cx="7458135" cy="533803"/>
          </a:xfrm>
        </p:spPr>
        <p:txBody>
          <a:bodyPr rtlCol="0">
            <a:normAutofit fontScale="90000"/>
          </a:bodyPr>
          <a:lstStyle/>
          <a:p>
            <a:pPr fontAlgn="auto">
              <a:spcAft>
                <a:spcPts val="0"/>
              </a:spcAft>
              <a:defRPr/>
            </a:pPr>
            <a:r>
              <a:rPr lang="uk-UA" sz="3600" dirty="0"/>
              <a:t>Конкуруючі системи фінансування</a:t>
            </a:r>
            <a:br>
              <a:rPr lang="uk-UA" sz="3600" dirty="0"/>
            </a:br>
            <a:r>
              <a:rPr lang="uk-UA" sz="2700" dirty="0"/>
              <a:t>2017 рік – ДФРР та субвенція на СЕР окремих територій</a:t>
            </a:r>
          </a:p>
        </p:txBody>
      </p:sp>
      <p:pic>
        <p:nvPicPr>
          <p:cNvPr id="15363" name="Содержимое 3" descr="ДФРР та політсубвен.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7260" y="1653268"/>
            <a:ext cx="8574088" cy="3500438"/>
          </a:xfrm>
        </p:spPr>
      </p:pic>
    </p:spTree>
    <p:extLst>
      <p:ext uri="{BB962C8B-B14F-4D97-AF65-F5344CB8AC3E}">
        <p14:creationId xmlns:p14="http://schemas.microsoft.com/office/powerpoint/2010/main" val="368601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p:txBody>
          <a:bodyPr/>
          <a:lstStyle/>
          <a:p>
            <a:r>
              <a:rPr lang="uk-UA" altLang="en-US" sz="2800"/>
              <a:t>Ключові суперечності</a:t>
            </a:r>
          </a:p>
        </p:txBody>
      </p:sp>
      <p:sp>
        <p:nvSpPr>
          <p:cNvPr id="6" name="Содержимое 5"/>
          <p:cNvSpPr>
            <a:spLocks noGrp="1"/>
          </p:cNvSpPr>
          <p:nvPr>
            <p:ph idx="1"/>
          </p:nvPr>
        </p:nvSpPr>
        <p:spPr>
          <a:xfrm>
            <a:off x="598714" y="1012372"/>
            <a:ext cx="8229600" cy="4525963"/>
          </a:xfrm>
        </p:spPr>
        <p:txBody>
          <a:bodyPr rtlCol="0">
            <a:noAutofit/>
          </a:bodyPr>
          <a:lstStyle/>
          <a:p>
            <a:pPr fontAlgn="auto">
              <a:spcAft>
                <a:spcPts val="0"/>
              </a:spcAft>
              <a:defRPr/>
            </a:pPr>
            <a:r>
              <a:rPr lang="uk-UA" sz="2500" dirty="0"/>
              <a:t>Є завдання ДСРР-2020 щодо формування загальноукраїнського простору, але не передбачено гарантованих джерел фінансування.</a:t>
            </a:r>
          </a:p>
          <a:p>
            <a:pPr fontAlgn="auto">
              <a:spcAft>
                <a:spcPts val="0"/>
              </a:spcAft>
              <a:defRPr/>
            </a:pPr>
            <a:r>
              <a:rPr lang="uk-UA" sz="2500" dirty="0"/>
              <a:t>Є </a:t>
            </a:r>
            <a:r>
              <a:rPr lang="uk-UA" sz="2500" dirty="0" err="1"/>
              <a:t>“угоди</a:t>
            </a:r>
            <a:r>
              <a:rPr lang="uk-UA" sz="2500" dirty="0"/>
              <a:t> щодо регіонального </a:t>
            </a:r>
            <a:r>
              <a:rPr lang="uk-UA" sz="2500" dirty="0" err="1"/>
              <a:t>розвитку”</a:t>
            </a:r>
            <a:r>
              <a:rPr lang="uk-UA" sz="2500" dirty="0"/>
              <a:t>, які укладені лише з кількома областями і які не мають окремого фінансування.</a:t>
            </a:r>
          </a:p>
          <a:p>
            <a:pPr fontAlgn="auto">
              <a:spcAft>
                <a:spcPts val="0"/>
              </a:spcAft>
              <a:defRPr/>
            </a:pPr>
            <a:r>
              <a:rPr lang="uk-UA" sz="2500" dirty="0"/>
              <a:t>Є </a:t>
            </a:r>
            <a:r>
              <a:rPr lang="uk-UA" sz="2500" dirty="0" err="1"/>
              <a:t>“проекти</a:t>
            </a:r>
            <a:r>
              <a:rPr lang="uk-UA" sz="2500" dirty="0"/>
              <a:t> РР”, які фінансуються з ДФРР, але не є </a:t>
            </a:r>
            <a:r>
              <a:rPr lang="uk-UA" sz="2500" dirty="0" err="1"/>
              <a:t>розвитковими</a:t>
            </a:r>
            <a:r>
              <a:rPr lang="uk-UA" sz="2500" dirty="0"/>
              <a:t>.</a:t>
            </a:r>
          </a:p>
          <a:p>
            <a:pPr fontAlgn="auto">
              <a:spcAft>
                <a:spcPts val="0"/>
              </a:spcAft>
              <a:defRPr/>
            </a:pPr>
            <a:r>
              <a:rPr lang="uk-UA" sz="2500" dirty="0"/>
              <a:t>Є додатковий транш для областей з нижчим рівнем ВВП, але не має вимог , а відтак і проектів, що сприяють їх зростанню.</a:t>
            </a:r>
          </a:p>
          <a:p>
            <a:pPr fontAlgn="auto">
              <a:spcAft>
                <a:spcPts val="0"/>
              </a:spcAft>
              <a:defRPr/>
            </a:pPr>
            <a:r>
              <a:rPr lang="uk-UA" sz="2500" dirty="0"/>
              <a:t>Є поняття </a:t>
            </a:r>
            <a:r>
              <a:rPr lang="uk-UA" sz="2500" dirty="0" err="1"/>
              <a:t>“депресивні”</a:t>
            </a:r>
            <a:r>
              <a:rPr lang="uk-UA" sz="2500" dirty="0"/>
              <a:t> території, але не має програм подолання </a:t>
            </a:r>
            <a:r>
              <a:rPr lang="uk-UA" sz="2500" dirty="0" err="1"/>
              <a:t>“депресивності”</a:t>
            </a:r>
            <a:r>
              <a:rPr lang="uk-UA" sz="2500" dirty="0"/>
              <a:t>.</a:t>
            </a:r>
          </a:p>
          <a:p>
            <a:pPr fontAlgn="auto">
              <a:spcAft>
                <a:spcPts val="0"/>
              </a:spcAft>
              <a:defRPr/>
            </a:pPr>
            <a:r>
              <a:rPr lang="uk-UA" sz="2500" dirty="0"/>
              <a:t>Реально існують території з особливими проблемами/потребами розвитку, але не має їх </a:t>
            </a:r>
            <a:r>
              <a:rPr lang="uk-UA" sz="2500" dirty="0" err="1"/>
              <a:t>типологізації</a:t>
            </a:r>
            <a:r>
              <a:rPr lang="uk-UA" sz="2500" dirty="0"/>
              <a:t> та не визначено особливих інструментів підтримки їх розвитку.</a:t>
            </a:r>
          </a:p>
        </p:txBody>
      </p:sp>
    </p:spTree>
    <p:extLst>
      <p:ext uri="{BB962C8B-B14F-4D97-AF65-F5344CB8AC3E}">
        <p14:creationId xmlns:p14="http://schemas.microsoft.com/office/powerpoint/2010/main" val="283117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normAutofit fontScale="90000"/>
          </a:bodyPr>
          <a:lstStyle/>
          <a:p>
            <a:r>
              <a:rPr lang="uk-UA" altLang="en-US" sz="3200"/>
              <a:t>Сільські території із низькою щільністю населення</a:t>
            </a:r>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6810" y="1089819"/>
            <a:ext cx="8227348" cy="5581312"/>
          </a:xfrm>
          <a:noFill/>
        </p:spPr>
      </p:pic>
    </p:spTree>
    <p:extLst>
      <p:ext uri="{BB962C8B-B14F-4D97-AF65-F5344CB8AC3E}">
        <p14:creationId xmlns:p14="http://schemas.microsoft.com/office/powerpoint/2010/main" val="359003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uk-UA" altLang="en-US"/>
              <a:t>Сумні приклади</a:t>
            </a:r>
          </a:p>
        </p:txBody>
      </p:sp>
      <p:sp>
        <p:nvSpPr>
          <p:cNvPr id="3" name="Содержимое 2"/>
          <p:cNvSpPr>
            <a:spLocks noGrp="1"/>
          </p:cNvSpPr>
          <p:nvPr>
            <p:ph idx="1"/>
          </p:nvPr>
        </p:nvSpPr>
        <p:spPr>
          <a:xfrm>
            <a:off x="457200" y="1197429"/>
            <a:ext cx="8229600" cy="4525963"/>
          </a:xfrm>
        </p:spPr>
        <p:txBody>
          <a:bodyPr rtlCol="0">
            <a:normAutofit fontScale="92500"/>
          </a:bodyPr>
          <a:lstStyle/>
          <a:p>
            <a:pPr fontAlgn="auto">
              <a:spcAft>
                <a:spcPts val="0"/>
              </a:spcAft>
              <a:defRPr/>
            </a:pPr>
            <a:r>
              <a:rPr lang="uk-UA" dirty="0"/>
              <a:t> Поліський район Київської області густина населення близько 4,5 осіб на км2. (майже як у тундрі)</a:t>
            </a:r>
          </a:p>
          <a:p>
            <a:pPr fontAlgn="auto">
              <a:spcAft>
                <a:spcPts val="0"/>
              </a:spcAft>
              <a:defRPr/>
            </a:pPr>
            <a:r>
              <a:rPr lang="uk-UA" dirty="0" err="1"/>
              <a:t>Семенівський</a:t>
            </a:r>
            <a:r>
              <a:rPr lang="uk-UA" dirty="0"/>
              <a:t> район Чернігівської області, густина менше 13 осіб на км2. і. Район віддалений від центрів розвитку та прикордонний. Відстань до обласного центру складає: залізницею – 346 км, автомобільними шляхами – 168 км. Територія – 1500 кв. км. Населення – 18,252 тис. чол. З 1.01.2013 до 01.01.2015 року кількість населення району скоротилась на 5,2%. За новітній період з обліку у районі знято13  населених  пунктів, де не залишилось жодного мешканця. </a:t>
            </a:r>
          </a:p>
          <a:p>
            <a:pPr fontAlgn="auto">
              <a:spcAft>
                <a:spcPts val="0"/>
              </a:spcAft>
              <a:defRPr/>
            </a:pPr>
            <a:endParaRPr lang="uk-UA" dirty="0"/>
          </a:p>
        </p:txBody>
      </p:sp>
    </p:spTree>
    <p:extLst>
      <p:ext uri="{BB962C8B-B14F-4D97-AF65-F5344CB8AC3E}">
        <p14:creationId xmlns:p14="http://schemas.microsoft.com/office/powerpoint/2010/main" val="87939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Содержимое 3" descr="01_01_All_Rayons.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95338" y="32696"/>
            <a:ext cx="7532234" cy="6825304"/>
          </a:xfrm>
        </p:spPr>
      </p:pic>
    </p:spTree>
    <p:extLst>
      <p:ext uri="{BB962C8B-B14F-4D97-AF65-F5344CB8AC3E}">
        <p14:creationId xmlns:p14="http://schemas.microsoft.com/office/powerpoint/2010/main" val="118686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35429" y="1491343"/>
            <a:ext cx="4582886" cy="4525963"/>
          </a:xfrm>
        </p:spPr>
        <p:txBody>
          <a:bodyPr rtlCol="0">
            <a:normAutofit fontScale="77500" lnSpcReduction="20000"/>
          </a:bodyPr>
          <a:lstStyle/>
          <a:p>
            <a:pPr fontAlgn="auto">
              <a:spcAft>
                <a:spcPts val="0"/>
              </a:spcAft>
              <a:defRPr/>
            </a:pPr>
            <a:r>
              <a:rPr lang="uk-UA" dirty="0"/>
              <a:t>2014 р. відповідають критеріям </a:t>
            </a:r>
            <a:r>
              <a:rPr lang="uk-UA" dirty="0" err="1"/>
              <a:t>депресивності</a:t>
            </a:r>
            <a:r>
              <a:rPr lang="uk-UA" dirty="0"/>
              <a:t>: </a:t>
            </a:r>
            <a:endParaRPr lang="en-US" dirty="0"/>
          </a:p>
          <a:p>
            <a:pPr fontAlgn="auto">
              <a:spcAft>
                <a:spcPts val="0"/>
              </a:spcAft>
              <a:defRPr/>
            </a:pPr>
            <a:r>
              <a:rPr lang="uk-UA" dirty="0">
                <a:solidFill>
                  <a:srgbClr val="00B050"/>
                </a:solidFill>
              </a:rPr>
              <a:t>м. Бердичів Житомирської області</a:t>
            </a:r>
            <a:r>
              <a:rPr lang="uk-UA" dirty="0"/>
              <a:t>, </a:t>
            </a:r>
          </a:p>
          <a:p>
            <a:pPr fontAlgn="auto">
              <a:spcAft>
                <a:spcPts val="0"/>
              </a:spcAft>
              <a:defRPr/>
            </a:pPr>
            <a:r>
              <a:rPr lang="uk-UA" dirty="0">
                <a:solidFill>
                  <a:srgbClr val="FF0000"/>
                </a:solidFill>
              </a:rPr>
              <a:t>Токмак – Запорізької, </a:t>
            </a:r>
            <a:endParaRPr lang="en-US" dirty="0">
              <a:solidFill>
                <a:srgbClr val="FF0000"/>
              </a:solidFill>
            </a:endParaRPr>
          </a:p>
          <a:p>
            <a:pPr fontAlgn="auto">
              <a:spcAft>
                <a:spcPts val="0"/>
              </a:spcAft>
              <a:defRPr/>
            </a:pPr>
            <a:r>
              <a:rPr lang="uk-UA" dirty="0" err="1">
                <a:solidFill>
                  <a:srgbClr val="00B0F0"/>
                </a:solidFill>
              </a:rPr>
              <a:t>Ржищів</a:t>
            </a:r>
            <a:r>
              <a:rPr lang="uk-UA" dirty="0">
                <a:solidFill>
                  <a:srgbClr val="00B0F0"/>
                </a:solidFill>
              </a:rPr>
              <a:t> – Київської</a:t>
            </a:r>
            <a:r>
              <a:rPr lang="uk-UA" dirty="0"/>
              <a:t>, </a:t>
            </a:r>
            <a:endParaRPr lang="en-US" dirty="0"/>
          </a:p>
          <a:p>
            <a:pPr fontAlgn="auto">
              <a:spcAft>
                <a:spcPts val="0"/>
              </a:spcAft>
              <a:defRPr/>
            </a:pPr>
            <a:r>
              <a:rPr lang="uk-UA" dirty="0"/>
              <a:t>Олександрія – Кіровоградської,</a:t>
            </a:r>
            <a:endParaRPr lang="en-US" dirty="0"/>
          </a:p>
          <a:p>
            <a:pPr fontAlgn="auto">
              <a:spcAft>
                <a:spcPts val="0"/>
              </a:spcAft>
              <a:defRPr/>
            </a:pPr>
            <a:r>
              <a:rPr lang="uk-UA" dirty="0"/>
              <a:t> Новий Розділ – Львівської,</a:t>
            </a:r>
            <a:endParaRPr lang="en-US" dirty="0"/>
          </a:p>
          <a:p>
            <a:pPr fontAlgn="auto">
              <a:spcAft>
                <a:spcPts val="0"/>
              </a:spcAft>
              <a:defRPr/>
            </a:pPr>
            <a:r>
              <a:rPr lang="uk-UA" dirty="0"/>
              <a:t> Дубно – Рівненської, </a:t>
            </a:r>
            <a:endParaRPr lang="en-US" dirty="0"/>
          </a:p>
          <a:p>
            <a:pPr fontAlgn="auto">
              <a:spcAft>
                <a:spcPts val="0"/>
              </a:spcAft>
              <a:defRPr/>
            </a:pPr>
            <a:r>
              <a:rPr lang="uk-UA" dirty="0"/>
              <a:t>міста Лебедин і Шостка – Сумської, міста </a:t>
            </a:r>
            <a:r>
              <a:rPr lang="uk-UA" dirty="0">
                <a:solidFill>
                  <a:schemeClr val="accent2">
                    <a:lumMod val="75000"/>
                  </a:schemeClr>
                </a:solidFill>
              </a:rPr>
              <a:t>Ізюм</a:t>
            </a:r>
            <a:r>
              <a:rPr lang="uk-UA" dirty="0"/>
              <a:t> і Первомайський – Харківської області і м. Ватутіне Черкаської області</a:t>
            </a:r>
          </a:p>
        </p:txBody>
      </p:sp>
      <p:sp>
        <p:nvSpPr>
          <p:cNvPr id="21506" name="Заголовок 3"/>
          <p:cNvSpPr>
            <a:spLocks noGrp="1"/>
          </p:cNvSpPr>
          <p:nvPr>
            <p:ph type="title"/>
          </p:nvPr>
        </p:nvSpPr>
        <p:spPr/>
        <p:txBody>
          <a:bodyPr/>
          <a:lstStyle/>
          <a:p>
            <a:r>
              <a:rPr lang="uk-UA" altLang="en-US"/>
              <a:t>Як виміряти “депресивність”?</a:t>
            </a:r>
          </a:p>
        </p:txBody>
      </p:sp>
      <p:sp>
        <p:nvSpPr>
          <p:cNvPr id="6" name="Содержимое 5"/>
          <p:cNvSpPr>
            <a:spLocks noGrp="1"/>
          </p:cNvSpPr>
          <p:nvPr>
            <p:ph sz="half" idx="4294967295"/>
          </p:nvPr>
        </p:nvSpPr>
        <p:spPr>
          <a:xfrm>
            <a:off x="5105400" y="1491343"/>
            <a:ext cx="3886200" cy="4351338"/>
          </a:xfrm>
        </p:spPr>
        <p:txBody>
          <a:bodyPr rtlCol="0">
            <a:noAutofit/>
          </a:bodyPr>
          <a:lstStyle/>
          <a:p>
            <a:pPr fontAlgn="auto">
              <a:spcAft>
                <a:spcPts val="0"/>
              </a:spcAft>
              <a:defRPr/>
            </a:pPr>
            <a:r>
              <a:rPr lang="uk-UA" sz="2400" dirty="0">
                <a:latin typeface="PF Square Sans Pro" panose="02000506040000020004" pitchFamily="2" charset="0"/>
              </a:rPr>
              <a:t>вартість 2-кімнатних квартир площею 43-48 метрів квадратних у цих містах:</a:t>
            </a:r>
            <a:endParaRPr lang="en-US" sz="2400" dirty="0">
              <a:latin typeface="PF Square Sans Pro" panose="02000506040000020004" pitchFamily="2" charset="0"/>
            </a:endParaRPr>
          </a:p>
          <a:p>
            <a:pPr fontAlgn="auto">
              <a:spcAft>
                <a:spcPts val="0"/>
              </a:spcAft>
              <a:defRPr/>
            </a:pPr>
            <a:r>
              <a:rPr lang="uk-UA" sz="2400" dirty="0">
                <a:latin typeface="PF Square Sans Pro" panose="02000506040000020004" pitchFamily="2" charset="0"/>
              </a:rPr>
              <a:t> </a:t>
            </a:r>
            <a:r>
              <a:rPr lang="uk-UA" sz="2400" dirty="0">
                <a:solidFill>
                  <a:srgbClr val="00B050"/>
                </a:solidFill>
                <a:latin typeface="PF Square Sans Pro" panose="02000506040000020004" pitchFamily="2" charset="0"/>
              </a:rPr>
              <a:t>Бердичів 21-25 тисяч </a:t>
            </a:r>
            <a:r>
              <a:rPr lang="en-US" sz="2400" dirty="0">
                <a:solidFill>
                  <a:srgbClr val="00B050"/>
                </a:solidFill>
                <a:latin typeface="PF Square Sans Pro" panose="02000506040000020004" pitchFamily="2" charset="0"/>
              </a:rPr>
              <a:t>$</a:t>
            </a:r>
          </a:p>
          <a:p>
            <a:pPr fontAlgn="auto">
              <a:spcAft>
                <a:spcPts val="0"/>
              </a:spcAft>
              <a:defRPr/>
            </a:pPr>
            <a:r>
              <a:rPr lang="uk-UA" sz="2400" dirty="0">
                <a:latin typeface="PF Square Sans Pro" panose="02000506040000020004" pitchFamily="2" charset="0"/>
              </a:rPr>
              <a:t> </a:t>
            </a:r>
            <a:r>
              <a:rPr lang="uk-UA" sz="2400" dirty="0">
                <a:solidFill>
                  <a:srgbClr val="FF0000"/>
                </a:solidFill>
                <a:latin typeface="PF Square Sans Pro" panose="02000506040000020004" pitchFamily="2" charset="0"/>
              </a:rPr>
              <a:t>Токмак – 5,5 – 6 тисяч,</a:t>
            </a:r>
            <a:endParaRPr lang="en-US" sz="2400" dirty="0">
              <a:solidFill>
                <a:srgbClr val="FF0000"/>
              </a:solidFill>
              <a:latin typeface="PF Square Sans Pro" panose="02000506040000020004" pitchFamily="2" charset="0"/>
            </a:endParaRPr>
          </a:p>
          <a:p>
            <a:pPr fontAlgn="auto">
              <a:spcAft>
                <a:spcPts val="0"/>
              </a:spcAft>
              <a:defRPr/>
            </a:pPr>
            <a:r>
              <a:rPr lang="uk-UA" sz="2400" dirty="0">
                <a:latin typeface="PF Square Sans Pro" panose="02000506040000020004" pitchFamily="2" charset="0"/>
              </a:rPr>
              <a:t> </a:t>
            </a:r>
            <a:r>
              <a:rPr lang="uk-UA" sz="2400" dirty="0" err="1">
                <a:solidFill>
                  <a:srgbClr val="00B0F0"/>
                </a:solidFill>
                <a:latin typeface="PF Square Sans Pro" panose="02000506040000020004" pitchFamily="2" charset="0"/>
              </a:rPr>
              <a:t>Ржищів</a:t>
            </a:r>
            <a:r>
              <a:rPr lang="uk-UA" sz="2400" dirty="0">
                <a:solidFill>
                  <a:srgbClr val="00B0F0"/>
                </a:solidFill>
                <a:latin typeface="PF Square Sans Pro" panose="02000506040000020004" pitchFamily="2" charset="0"/>
              </a:rPr>
              <a:t> – 20-22 тисячі, </a:t>
            </a:r>
            <a:endParaRPr lang="en-US" sz="2400" dirty="0">
              <a:solidFill>
                <a:srgbClr val="00B0F0"/>
              </a:solidFill>
              <a:latin typeface="PF Square Sans Pro" panose="02000506040000020004" pitchFamily="2" charset="0"/>
            </a:endParaRPr>
          </a:p>
          <a:p>
            <a:pPr fontAlgn="auto">
              <a:spcAft>
                <a:spcPts val="0"/>
              </a:spcAft>
              <a:defRPr/>
            </a:pPr>
            <a:r>
              <a:rPr lang="uk-UA" sz="2400" dirty="0">
                <a:latin typeface="PF Square Sans Pro" panose="02000506040000020004" pitchFamily="2" charset="0"/>
              </a:rPr>
              <a:t>Олександрія – 8-12 тисяч,</a:t>
            </a:r>
            <a:endParaRPr lang="en-US" sz="2400" dirty="0">
              <a:latin typeface="PF Square Sans Pro" panose="02000506040000020004" pitchFamily="2" charset="0"/>
            </a:endParaRPr>
          </a:p>
          <a:p>
            <a:pPr fontAlgn="auto">
              <a:spcAft>
                <a:spcPts val="0"/>
              </a:spcAft>
              <a:defRPr/>
            </a:pPr>
            <a:r>
              <a:rPr lang="uk-UA" sz="2400" dirty="0">
                <a:latin typeface="PF Square Sans Pro" panose="02000506040000020004" pitchFamily="2" charset="0"/>
              </a:rPr>
              <a:t> Дубно – 17-20 тисяч, </a:t>
            </a:r>
            <a:endParaRPr lang="en-US" sz="2400" dirty="0">
              <a:latin typeface="PF Square Sans Pro" panose="02000506040000020004" pitchFamily="2" charset="0"/>
            </a:endParaRPr>
          </a:p>
          <a:p>
            <a:pPr fontAlgn="auto">
              <a:spcAft>
                <a:spcPts val="0"/>
              </a:spcAft>
              <a:defRPr/>
            </a:pPr>
            <a:r>
              <a:rPr lang="uk-UA" sz="2400" dirty="0">
                <a:latin typeface="PF Square Sans Pro" panose="02000506040000020004" pitchFamily="2" charset="0"/>
              </a:rPr>
              <a:t>Шостка – 8-10 тисяч,</a:t>
            </a:r>
            <a:endParaRPr lang="en-US" sz="2400" dirty="0">
              <a:latin typeface="PF Square Sans Pro" panose="02000506040000020004" pitchFamily="2" charset="0"/>
            </a:endParaRPr>
          </a:p>
          <a:p>
            <a:pPr fontAlgn="auto">
              <a:spcAft>
                <a:spcPts val="0"/>
              </a:spcAft>
              <a:defRPr/>
            </a:pPr>
            <a:r>
              <a:rPr lang="uk-UA" sz="2400" dirty="0">
                <a:latin typeface="PF Square Sans Pro" panose="02000506040000020004" pitchFamily="2" charset="0"/>
              </a:rPr>
              <a:t> </a:t>
            </a:r>
            <a:r>
              <a:rPr lang="uk-UA" sz="2400" dirty="0">
                <a:solidFill>
                  <a:schemeClr val="accent2">
                    <a:lumMod val="75000"/>
                  </a:schemeClr>
                </a:solidFill>
                <a:latin typeface="PF Square Sans Pro" panose="02000506040000020004" pitchFamily="2" charset="0"/>
              </a:rPr>
              <a:t>Ізюм – 6-8 тисяч</a:t>
            </a:r>
            <a:r>
              <a:rPr lang="uk-UA" sz="2400" dirty="0">
                <a:latin typeface="PF Square Sans Pro" panose="02000506040000020004" pitchFamily="2" charset="0"/>
              </a:rPr>
              <a:t>,</a:t>
            </a:r>
            <a:endParaRPr lang="en-US" sz="2400" dirty="0">
              <a:latin typeface="PF Square Sans Pro" panose="02000506040000020004" pitchFamily="2" charset="0"/>
            </a:endParaRPr>
          </a:p>
          <a:p>
            <a:pPr fontAlgn="auto">
              <a:spcAft>
                <a:spcPts val="0"/>
              </a:spcAft>
              <a:defRPr/>
            </a:pPr>
            <a:r>
              <a:rPr lang="uk-UA" sz="2400" dirty="0">
                <a:latin typeface="PF Square Sans Pro" panose="02000506040000020004" pitchFamily="2" charset="0"/>
              </a:rPr>
              <a:t> Ватутіне – 7-8 тисяч</a:t>
            </a:r>
          </a:p>
        </p:txBody>
      </p:sp>
    </p:spTree>
    <p:extLst>
      <p:ext uri="{BB962C8B-B14F-4D97-AF65-F5344CB8AC3E}">
        <p14:creationId xmlns:p14="http://schemas.microsoft.com/office/powerpoint/2010/main" val="83064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rtlCol="0">
            <a:normAutofit fontScale="90000"/>
          </a:bodyPr>
          <a:lstStyle/>
          <a:p>
            <a:pPr fontAlgn="auto">
              <a:spcAft>
                <a:spcPts val="0"/>
              </a:spcAft>
              <a:defRPr/>
            </a:pPr>
            <a:r>
              <a:rPr lang="uk-UA" dirty="0"/>
              <a:t> Ідеологія гармонізації законодавства для ДРП </a:t>
            </a:r>
          </a:p>
        </p:txBody>
      </p:sp>
      <p:sp>
        <p:nvSpPr>
          <p:cNvPr id="6" name="Содержимое 5"/>
          <p:cNvSpPr>
            <a:spLocks noGrp="1"/>
          </p:cNvSpPr>
          <p:nvPr>
            <p:ph idx="1"/>
          </p:nvPr>
        </p:nvSpPr>
        <p:spPr>
          <a:xfrm>
            <a:off x="424543" y="1469572"/>
            <a:ext cx="8229600" cy="4525963"/>
          </a:xfrm>
        </p:spPr>
        <p:txBody>
          <a:bodyPr rtlCol="0">
            <a:normAutofit lnSpcReduction="10000"/>
          </a:bodyPr>
          <a:lstStyle/>
          <a:p>
            <a:pPr fontAlgn="auto">
              <a:spcAft>
                <a:spcPts val="0"/>
              </a:spcAft>
              <a:defRPr/>
            </a:pPr>
            <a:r>
              <a:rPr lang="uk-UA" dirty="0"/>
              <a:t>Внести зміни до Закону </a:t>
            </a:r>
            <a:r>
              <a:rPr lang="uk-UA" dirty="0" err="1"/>
              <a:t>“Про</a:t>
            </a:r>
            <a:r>
              <a:rPr lang="uk-UA" dirty="0"/>
              <a:t> стимулювання розвитку </a:t>
            </a:r>
            <a:r>
              <a:rPr lang="uk-UA" dirty="0" err="1"/>
              <a:t>регіонів”</a:t>
            </a:r>
            <a:r>
              <a:rPr lang="uk-UA" dirty="0"/>
              <a:t> в частині типів територій та нового змісту угод про РР.</a:t>
            </a:r>
          </a:p>
          <a:p>
            <a:pPr fontAlgn="auto">
              <a:spcAft>
                <a:spcPts val="0"/>
              </a:spcAft>
              <a:defRPr/>
            </a:pPr>
            <a:r>
              <a:rPr lang="uk-UA" dirty="0"/>
              <a:t>Внести зміни до статті 24-1 БКУ в частині запровадження 1,5% коштів ДБУ на РР, де 1/3 йде на загальнодержавні цілі та встановлюються вимоги до використання другого траншу менш розвиненими регіонами.</a:t>
            </a:r>
          </a:p>
          <a:p>
            <a:pPr fontAlgn="auto">
              <a:spcAft>
                <a:spcPts val="0"/>
              </a:spcAft>
              <a:defRPr/>
            </a:pPr>
            <a:r>
              <a:rPr lang="uk-UA" dirty="0"/>
              <a:t>Внести зміни до ПКУ щодо запровадження механізмів стимулювання </a:t>
            </a:r>
            <a:r>
              <a:rPr lang="uk-UA" dirty="0" err="1"/>
              <a:t>бізнесів</a:t>
            </a:r>
            <a:r>
              <a:rPr lang="uk-UA" dirty="0"/>
              <a:t> у окремих типах  територій з особливими проблемами розвитку.</a:t>
            </a:r>
          </a:p>
        </p:txBody>
      </p:sp>
    </p:spTree>
    <p:extLst>
      <p:ext uri="{BB962C8B-B14F-4D97-AF65-F5344CB8AC3E}">
        <p14:creationId xmlns:p14="http://schemas.microsoft.com/office/powerpoint/2010/main" val="62439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uk-UA" altLang="en-US"/>
              <a:t>Новий зміст угоди про РР</a:t>
            </a:r>
          </a:p>
        </p:txBody>
      </p:sp>
      <p:sp>
        <p:nvSpPr>
          <p:cNvPr id="3" name="Содержимое 2"/>
          <p:cNvSpPr>
            <a:spLocks noGrp="1"/>
          </p:cNvSpPr>
          <p:nvPr>
            <p:ph idx="1"/>
          </p:nvPr>
        </p:nvSpPr>
        <p:spPr>
          <a:xfrm>
            <a:off x="457200" y="1197429"/>
            <a:ext cx="8229600" cy="4525963"/>
          </a:xfrm>
        </p:spPr>
        <p:txBody>
          <a:bodyPr rtlCol="0">
            <a:normAutofit fontScale="92500" lnSpcReduction="10000"/>
          </a:bodyPr>
          <a:lstStyle/>
          <a:p>
            <a:pPr algn="just">
              <a:spcAft>
                <a:spcPts val="0"/>
              </a:spcAft>
              <a:defRPr/>
            </a:pPr>
            <a:r>
              <a:rPr lang="uk-UA" dirty="0"/>
              <a:t>З метою реалізації на території регіону окремих пріоритетів державної регіональної політики, які потребують поєднання зусиль органів виконавчої влади та органів місцевого самоврядування може укладатись угода щодо регіонального розвитку між Кабінетом Міністрів України та відповідно Верховною Радою АРК,обласними радами, міськими радами міст Києва та Севастополя.</a:t>
            </a:r>
          </a:p>
          <a:p>
            <a:pPr algn="just">
              <a:spcAft>
                <a:spcPts val="0"/>
              </a:spcAft>
              <a:defRPr/>
            </a:pPr>
            <a:r>
              <a:rPr lang="uk-UA" dirty="0"/>
              <a:t>Угода також може укладатись також щодо стимулювання розвитку окремих територій з особливими проблемами розвитку, якщо рішення про надання статусу таким територіям ухвалене Кабінетом Міністрів України відповідно до вимог цього закону. </a:t>
            </a:r>
          </a:p>
          <a:p>
            <a:pPr fontAlgn="auto">
              <a:spcAft>
                <a:spcPts val="0"/>
              </a:spcAft>
              <a:defRPr/>
            </a:pPr>
            <a:endParaRPr lang="uk-UA" dirty="0"/>
          </a:p>
        </p:txBody>
      </p:sp>
    </p:spTree>
    <p:extLst>
      <p:ext uri="{BB962C8B-B14F-4D97-AF65-F5344CB8AC3E}">
        <p14:creationId xmlns:p14="http://schemas.microsoft.com/office/powerpoint/2010/main" val="392301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normAutofit fontScale="90000"/>
          </a:bodyPr>
          <a:lstStyle/>
          <a:p>
            <a:r>
              <a:rPr lang="uk-UA" altLang="en-US" sz="3200"/>
              <a:t>Нова типізація територій з особливими проблемами розвитку</a:t>
            </a:r>
          </a:p>
        </p:txBody>
      </p:sp>
      <p:sp>
        <p:nvSpPr>
          <p:cNvPr id="3" name="Содержимое 2"/>
          <p:cNvSpPr>
            <a:spLocks noGrp="1"/>
          </p:cNvSpPr>
          <p:nvPr>
            <p:ph idx="1"/>
          </p:nvPr>
        </p:nvSpPr>
        <p:spPr/>
        <p:txBody>
          <a:bodyPr rtlCol="0">
            <a:normAutofit/>
          </a:bodyPr>
          <a:lstStyle/>
          <a:p>
            <a:pPr algn="just" fontAlgn="auto">
              <a:spcAft>
                <a:spcPts val="0"/>
              </a:spcAft>
              <a:defRPr/>
            </a:pPr>
            <a:r>
              <a:rPr lang="uk-UA" dirty="0"/>
              <a:t>прикордонний район у несприятливих умовах;</a:t>
            </a:r>
          </a:p>
          <a:p>
            <a:pPr algn="just" fontAlgn="auto">
              <a:spcAft>
                <a:spcPts val="0"/>
              </a:spcAft>
              <a:defRPr/>
            </a:pPr>
            <a:r>
              <a:rPr lang="uk-UA" dirty="0"/>
              <a:t>територія з обмеженим потенціалом розвитку;</a:t>
            </a:r>
          </a:p>
          <a:p>
            <a:pPr algn="just" fontAlgn="auto">
              <a:spcAft>
                <a:spcPts val="0"/>
              </a:spcAft>
              <a:defRPr/>
            </a:pPr>
            <a:r>
              <a:rPr lang="uk-UA" dirty="0"/>
              <a:t>територія, що підлягає реструктуризації;</a:t>
            </a:r>
          </a:p>
          <a:p>
            <a:pPr algn="just" fontAlgn="auto">
              <a:spcAft>
                <a:spcPts val="0"/>
              </a:spcAft>
              <a:defRPr/>
            </a:pPr>
            <a:r>
              <a:rPr lang="uk-UA" dirty="0"/>
              <a:t>сільський район у несприятливих умовах;</a:t>
            </a:r>
          </a:p>
          <a:p>
            <a:pPr fontAlgn="auto">
              <a:spcAft>
                <a:spcPts val="0"/>
              </a:spcAft>
              <a:buFont typeface="Arial" panose="020B0604020202020204" pitchFamily="34" charset="0"/>
              <a:buNone/>
              <a:defRPr/>
            </a:pPr>
            <a:r>
              <a:rPr lang="uk-UA" b="1" dirty="0">
                <a:solidFill>
                  <a:schemeClr val="accent2">
                    <a:lumMod val="75000"/>
                  </a:schemeClr>
                </a:solidFill>
              </a:rPr>
              <a:t>Ця типізація є попередньою, підлягає обговоренню!</a:t>
            </a:r>
            <a:endParaRPr lang="uk-UA" dirty="0">
              <a:solidFill>
                <a:schemeClr val="accent2">
                  <a:lumMod val="75000"/>
                </a:schemeClr>
              </a:solidFill>
            </a:endParaRPr>
          </a:p>
        </p:txBody>
      </p:sp>
    </p:spTree>
    <p:extLst>
      <p:ext uri="{BB962C8B-B14F-4D97-AF65-F5344CB8AC3E}">
        <p14:creationId xmlns:p14="http://schemas.microsoft.com/office/powerpoint/2010/main" val="118110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130694" y="142358"/>
            <a:ext cx="6696744" cy="533803"/>
          </a:xfrm>
        </p:spPr>
        <p:txBody>
          <a:bodyPr>
            <a:normAutofit fontScale="90000"/>
          </a:bodyPr>
          <a:lstStyle/>
          <a:p>
            <a:r>
              <a:rPr lang="uk-UA" altLang="en-US" dirty="0"/>
              <a:t>Замість вступу</a:t>
            </a:r>
            <a:br>
              <a:rPr lang="uk-UA" altLang="en-US" dirty="0"/>
            </a:br>
            <a:r>
              <a:rPr lang="uk-UA" altLang="en-US" sz="2200" dirty="0"/>
              <a:t>(більш детально в аналітичній записці)</a:t>
            </a:r>
          </a:p>
        </p:txBody>
      </p:sp>
      <p:sp>
        <p:nvSpPr>
          <p:cNvPr id="3" name="Содержимое 2"/>
          <p:cNvSpPr>
            <a:spLocks noGrp="1"/>
          </p:cNvSpPr>
          <p:nvPr>
            <p:ph idx="1"/>
          </p:nvPr>
        </p:nvSpPr>
        <p:spPr>
          <a:xfrm>
            <a:off x="544285" y="1164772"/>
            <a:ext cx="8229600" cy="4525963"/>
          </a:xfrm>
        </p:spPr>
        <p:txBody>
          <a:bodyPr rtlCol="0">
            <a:noAutofit/>
          </a:bodyPr>
          <a:lstStyle/>
          <a:p>
            <a:pPr fontAlgn="auto">
              <a:spcAft>
                <a:spcPts val="0"/>
              </a:spcAft>
              <a:defRPr/>
            </a:pPr>
            <a:r>
              <a:rPr lang="uk-UA" sz="3200" dirty="0"/>
              <a:t>Україна увійшла в свою Незалежність з досить відмінними між собою регіонами, що зумовлено відмінностями у мовній, світоглядній та економічній сферах.</a:t>
            </a:r>
          </a:p>
          <a:p>
            <a:pPr fontAlgn="auto">
              <a:spcAft>
                <a:spcPts val="0"/>
              </a:spcAft>
              <a:defRPr/>
            </a:pPr>
            <a:r>
              <a:rPr lang="uk-UA" sz="3200" dirty="0"/>
              <a:t>Формально декларуючи унітарність та централізацію на рівні Києва, реально відбувався процес </a:t>
            </a:r>
            <a:r>
              <a:rPr lang="uk-UA" sz="3200" dirty="0" err="1"/>
              <a:t>регіоналізації</a:t>
            </a:r>
            <a:r>
              <a:rPr lang="uk-UA" sz="3200" dirty="0"/>
              <a:t> та міжрегіональної відчуженості.</a:t>
            </a:r>
          </a:p>
          <a:p>
            <a:pPr fontAlgn="auto">
              <a:spcAft>
                <a:spcPts val="0"/>
              </a:spcAft>
              <a:defRPr/>
            </a:pPr>
            <a:r>
              <a:rPr lang="uk-UA" sz="3200" dirty="0"/>
              <a:t>Станом на початок 2014 року в Україні по суті не склався єдиний загальноукраїнський простір – культурний, освітній, інформаційний… </a:t>
            </a:r>
          </a:p>
        </p:txBody>
      </p:sp>
    </p:spTree>
    <p:extLst>
      <p:ext uri="{BB962C8B-B14F-4D97-AF65-F5344CB8AC3E}">
        <p14:creationId xmlns:p14="http://schemas.microsoft.com/office/powerpoint/2010/main" val="115679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1600200"/>
            <a:ext cx="4223657" cy="4525963"/>
          </a:xfrm>
        </p:spPr>
        <p:txBody>
          <a:bodyPr rtlCol="0">
            <a:normAutofit/>
          </a:bodyPr>
          <a:lstStyle/>
          <a:p>
            <a:pPr fontAlgn="auto">
              <a:spcAft>
                <a:spcPts val="0"/>
              </a:spcAft>
              <a:defRPr/>
            </a:pPr>
            <a:r>
              <a:rPr lang="uk-UA" dirty="0"/>
              <a:t>Обласна рада</a:t>
            </a:r>
          </a:p>
          <a:p>
            <a:pPr fontAlgn="auto">
              <a:spcAft>
                <a:spcPts val="0"/>
              </a:spcAft>
              <a:defRPr/>
            </a:pPr>
            <a:r>
              <a:rPr lang="uk-UA" dirty="0"/>
              <a:t>Приймає регіональну програму розвитку території з особливими проблемами розвитку.</a:t>
            </a:r>
          </a:p>
          <a:p>
            <a:pPr fontAlgn="auto">
              <a:spcAft>
                <a:spcPts val="0"/>
              </a:spcAft>
              <a:defRPr/>
            </a:pPr>
            <a:r>
              <a:rPr lang="uk-UA" dirty="0"/>
              <a:t>Фінансування здійснюється через проекти розвитку ДФРР.</a:t>
            </a:r>
          </a:p>
        </p:txBody>
      </p:sp>
      <p:sp>
        <p:nvSpPr>
          <p:cNvPr id="25602" name="Заголовок 3"/>
          <p:cNvSpPr>
            <a:spLocks noGrp="1"/>
          </p:cNvSpPr>
          <p:nvPr>
            <p:ph type="title"/>
          </p:nvPr>
        </p:nvSpPr>
        <p:spPr/>
        <p:txBody>
          <a:bodyPr>
            <a:normAutofit fontScale="90000"/>
          </a:bodyPr>
          <a:lstStyle/>
          <a:p>
            <a:r>
              <a:rPr lang="uk-UA" altLang="en-US" sz="3200"/>
              <a:t>Статус визначається на регіональному та національному рівнях</a:t>
            </a:r>
          </a:p>
        </p:txBody>
      </p:sp>
      <p:sp>
        <p:nvSpPr>
          <p:cNvPr id="6" name="Содержимое 5"/>
          <p:cNvSpPr>
            <a:spLocks noGrp="1"/>
          </p:cNvSpPr>
          <p:nvPr>
            <p:ph sz="half" idx="4294967295"/>
          </p:nvPr>
        </p:nvSpPr>
        <p:spPr>
          <a:xfrm>
            <a:off x="4778829" y="1600200"/>
            <a:ext cx="4038600" cy="4351338"/>
          </a:xfrm>
        </p:spPr>
        <p:txBody>
          <a:bodyPr rtlCol="0">
            <a:normAutofit/>
          </a:bodyPr>
          <a:lstStyle/>
          <a:p>
            <a:pPr fontAlgn="auto">
              <a:spcAft>
                <a:spcPts val="0"/>
              </a:spcAft>
              <a:defRPr/>
            </a:pPr>
            <a:r>
              <a:rPr lang="uk-UA" dirty="0">
                <a:latin typeface="PF Square Sans Pro" panose="02000506040000020004" pitchFamily="2" charset="0"/>
              </a:rPr>
              <a:t>Кабінет Міністрів</a:t>
            </a:r>
          </a:p>
          <a:p>
            <a:pPr fontAlgn="auto">
              <a:spcAft>
                <a:spcPts val="0"/>
              </a:spcAft>
              <a:defRPr/>
            </a:pPr>
            <a:r>
              <a:rPr lang="uk-UA" dirty="0">
                <a:latin typeface="PF Square Sans Pro" panose="02000506040000020004" pitchFamily="2" charset="0"/>
              </a:rPr>
              <a:t>Приймає програму розвитку  території, якій надано статус, чи укладає угоду з відповідним регіоном про розвиток такої території де програма є складовою угоди.</a:t>
            </a:r>
          </a:p>
          <a:p>
            <a:pPr fontAlgn="auto">
              <a:spcAft>
                <a:spcPts val="0"/>
              </a:spcAft>
              <a:defRPr/>
            </a:pPr>
            <a:endParaRPr lang="uk-UA" dirty="0">
              <a:latin typeface="PF Square Sans Pro" panose="02000506040000020004" pitchFamily="2" charset="0"/>
            </a:endParaRPr>
          </a:p>
        </p:txBody>
      </p:sp>
    </p:spTree>
    <p:extLst>
      <p:ext uri="{BB962C8B-B14F-4D97-AF65-F5344CB8AC3E}">
        <p14:creationId xmlns:p14="http://schemas.microsoft.com/office/powerpoint/2010/main" val="14973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4"/>
          <p:cNvSpPr>
            <a:spLocks noGrp="1"/>
          </p:cNvSpPr>
          <p:nvPr>
            <p:ph type="title"/>
          </p:nvPr>
        </p:nvSpPr>
        <p:spPr/>
        <p:txBody>
          <a:bodyPr>
            <a:normAutofit fontScale="90000"/>
          </a:bodyPr>
          <a:lstStyle/>
          <a:p>
            <a:r>
              <a:rPr lang="uk-UA" altLang="en-US" sz="3600"/>
              <a:t>Що варто зробити першочергово?</a:t>
            </a:r>
          </a:p>
        </p:txBody>
      </p:sp>
      <p:sp>
        <p:nvSpPr>
          <p:cNvPr id="6" name="Содержимое 5"/>
          <p:cNvSpPr>
            <a:spLocks noGrp="1"/>
          </p:cNvSpPr>
          <p:nvPr>
            <p:ph idx="1"/>
          </p:nvPr>
        </p:nvSpPr>
        <p:spPr>
          <a:xfrm>
            <a:off x="457200" y="1240971"/>
            <a:ext cx="8229600" cy="5355772"/>
          </a:xfrm>
        </p:spPr>
        <p:txBody>
          <a:bodyPr rtlCol="0">
            <a:normAutofit fontScale="85000" lnSpcReduction="10000"/>
          </a:bodyPr>
          <a:lstStyle/>
          <a:p>
            <a:pPr fontAlgn="auto">
              <a:spcAft>
                <a:spcPts val="0"/>
              </a:spcAft>
              <a:defRPr/>
            </a:pPr>
            <a:r>
              <a:rPr lang="uk-UA" dirty="0"/>
              <a:t>1. Створити робочу групу у </a:t>
            </a:r>
            <a:r>
              <a:rPr lang="uk-UA" dirty="0" err="1"/>
              <a:t>Мінрегіоні</a:t>
            </a:r>
            <a:r>
              <a:rPr lang="uk-UA" dirty="0"/>
              <a:t> для опрацювання комплексного проекту змін до законодавства з регіонального розвитку за участі зовнішніх експертів.</a:t>
            </a:r>
          </a:p>
          <a:p>
            <a:pPr fontAlgn="auto">
              <a:spcAft>
                <a:spcPts val="0"/>
              </a:spcAft>
              <a:defRPr/>
            </a:pPr>
            <a:r>
              <a:rPr lang="uk-UA" dirty="0"/>
              <a:t>2. Переглянути підходи до відбору проектів регіонального розвитку, що фінансуються з ДФРР аби мінімізувати лобізм.</a:t>
            </a:r>
          </a:p>
          <a:p>
            <a:pPr fontAlgn="auto">
              <a:spcAft>
                <a:spcPts val="0"/>
              </a:spcAft>
              <a:defRPr/>
            </a:pPr>
            <a:r>
              <a:rPr lang="uk-UA" dirty="0"/>
              <a:t>3. Змінити порядок використання субвенції на соціально-економічний розвиток окремих територій, узгодивши його з порядком, аналогічним для проектів ДФРР, скасувати цю субвенцію в 2018 році.</a:t>
            </a:r>
          </a:p>
          <a:p>
            <a:pPr fontAlgn="auto">
              <a:spcAft>
                <a:spcPts val="0"/>
              </a:spcAft>
              <a:defRPr/>
            </a:pPr>
            <a:r>
              <a:rPr lang="uk-UA" dirty="0"/>
              <a:t>4. Провести аналіз регіональних стратегій розвитку на предмет визначення у них територій з особливими проблемами розвитку та реалізацією у цих територіях проектів розвитку за кошти ДФРР в 2015-17 роках.</a:t>
            </a:r>
          </a:p>
          <a:p>
            <a:pPr fontAlgn="auto">
              <a:spcAft>
                <a:spcPts val="0"/>
              </a:spcAft>
              <a:defRPr/>
            </a:pPr>
            <a:r>
              <a:rPr lang="uk-UA" dirty="0"/>
              <a:t>5. Створити план інформаційної підтримки для створення умов проходження змін у Верховній Раді України. </a:t>
            </a:r>
          </a:p>
        </p:txBody>
      </p:sp>
    </p:spTree>
    <p:extLst>
      <p:ext uri="{BB962C8B-B14F-4D97-AF65-F5344CB8AC3E}">
        <p14:creationId xmlns:p14="http://schemas.microsoft.com/office/powerpoint/2010/main" val="175206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nhaltsplatzhalter 1"/>
          <p:cNvSpPr>
            <a:spLocks noGrp="1"/>
          </p:cNvSpPr>
          <p:nvPr>
            <p:ph idx="1"/>
          </p:nvPr>
        </p:nvSpPr>
        <p:spPr bwMode="auto">
          <a:xfrm>
            <a:off x="141514" y="1995941"/>
            <a:ext cx="8904515" cy="46334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lvl="1"/>
            <a:r>
              <a:rPr lang="uk-UA" altLang="en-US" sz="3500" dirty="0">
                <a:solidFill>
                  <a:schemeClr val="tx1">
                    <a:lumMod val="85000"/>
                    <a:lumOff val="15000"/>
                  </a:schemeClr>
                </a:solidFill>
                <a:cs typeface="Arial" panose="020B0604020202020204" pitchFamily="34" charset="0"/>
              </a:rPr>
              <a:t>Група радників із підтримки впровадження державної регіональної політики в Україні</a:t>
            </a:r>
          </a:p>
          <a:p>
            <a:pPr eaLnBrk="1" hangingPunct="1">
              <a:defRPr/>
            </a:pPr>
            <a:r>
              <a:rPr lang="ru-RU" altLang="en-US" sz="2800" dirty="0" err="1">
                <a:solidFill>
                  <a:srgbClr val="7F7F7F"/>
                </a:solidFill>
                <a:latin typeface="PF Square Sans Pro" panose="02000506040000020004"/>
                <a:cs typeface="Arial" panose="020B0604020202020204" pitchFamily="34" charset="0"/>
              </a:rPr>
              <a:t>вул</a:t>
            </a:r>
            <a:r>
              <a:rPr lang="ru-RU" altLang="en-US" sz="2800" dirty="0">
                <a:solidFill>
                  <a:srgbClr val="7F7F7F"/>
                </a:solidFill>
                <a:latin typeface="PF Square Sans Pro" panose="02000506040000020004"/>
                <a:cs typeface="Arial" panose="020B0604020202020204" pitchFamily="34" charset="0"/>
              </a:rPr>
              <a:t>. Велика </a:t>
            </a:r>
            <a:r>
              <a:rPr lang="ru-RU" altLang="en-US" sz="2800" dirty="0" err="1">
                <a:solidFill>
                  <a:srgbClr val="7F7F7F"/>
                </a:solidFill>
                <a:latin typeface="PF Square Sans Pro" panose="02000506040000020004"/>
                <a:cs typeface="Arial" panose="020B0604020202020204" pitchFamily="34" charset="0"/>
              </a:rPr>
              <a:t>Житомирська</a:t>
            </a:r>
            <a:r>
              <a:rPr lang="ru-RU" altLang="en-US" sz="2800" dirty="0">
                <a:solidFill>
                  <a:srgbClr val="7F7F7F"/>
                </a:solidFill>
                <a:latin typeface="PF Square Sans Pro" panose="02000506040000020004"/>
                <a:cs typeface="Arial" panose="020B0604020202020204" pitchFamily="34" charset="0"/>
              </a:rPr>
              <a:t> 20, 3 поверх</a:t>
            </a:r>
            <a:br>
              <a:rPr lang="en-US" altLang="en-US" sz="2800" dirty="0">
                <a:solidFill>
                  <a:srgbClr val="7F7F7F"/>
                </a:solidFill>
                <a:latin typeface="PF Square Sans Pro" panose="02000506040000020004"/>
                <a:cs typeface="Arial" panose="020B0604020202020204" pitchFamily="34" charset="0"/>
              </a:rPr>
            </a:br>
            <a:r>
              <a:rPr lang="en-US" altLang="en-US" sz="2800" dirty="0">
                <a:solidFill>
                  <a:srgbClr val="7F7F7F"/>
                </a:solidFill>
                <a:latin typeface="PF Square Sans Pro" panose="02000506040000020004"/>
                <a:cs typeface="Arial" panose="020B0604020202020204" pitchFamily="34" charset="0"/>
              </a:rPr>
              <a:t>+38 (044) 581 38 41</a:t>
            </a:r>
            <a:br>
              <a:rPr lang="en-US" altLang="en-US" sz="2800" dirty="0">
                <a:solidFill>
                  <a:srgbClr val="7F7F7F"/>
                </a:solidFill>
                <a:latin typeface="PF Square Sans Pro" panose="02000506040000020004"/>
                <a:cs typeface="Arial" panose="020B0604020202020204" pitchFamily="34" charset="0"/>
              </a:rPr>
            </a:br>
            <a:r>
              <a:rPr lang="uk-UA" sz="2800" dirty="0">
                <a:hlinkClick r:id="rId2"/>
              </a:rPr>
              <a:t>info.rdproject@gopa.de</a:t>
            </a:r>
            <a:endParaRPr lang="en-US" sz="2800" dirty="0"/>
          </a:p>
          <a:p>
            <a:pPr eaLnBrk="1" hangingPunct="1">
              <a:defRPr/>
            </a:pPr>
            <a:r>
              <a:rPr lang="en-US" altLang="en-US" dirty="0">
                <a:solidFill>
                  <a:srgbClr val="7F7F7F"/>
                </a:solidFill>
                <a:latin typeface="PF Square Sans Pro" panose="02000506040000020004"/>
                <a:cs typeface="Arial" panose="020B0604020202020204" pitchFamily="34" charset="0"/>
                <a:hlinkClick r:id="rId3"/>
              </a:rPr>
              <a:t>www.u-lead.org.ua</a:t>
            </a:r>
            <a:r>
              <a:rPr lang="en-US" altLang="en-US" dirty="0">
                <a:solidFill>
                  <a:srgbClr val="7F7F7F"/>
                </a:solidFill>
                <a:latin typeface="PF Square Sans Pro" panose="02000506040000020004"/>
                <a:cs typeface="Arial" panose="020B0604020202020204" pitchFamily="34" charset="0"/>
              </a:rPr>
              <a:t> </a:t>
            </a:r>
            <a:endParaRPr lang="en-US" altLang="en-US" sz="2800" dirty="0">
              <a:solidFill>
                <a:srgbClr val="7F7F7F"/>
              </a:solidFill>
              <a:latin typeface="PF Square Sans Pro" panose="02000506040000020004"/>
              <a:cs typeface="Arial" panose="020B0604020202020204" pitchFamily="34" charset="0"/>
            </a:endParaRPr>
          </a:p>
          <a:p>
            <a:pPr eaLnBrk="1" hangingPunct="1">
              <a:defRPr/>
            </a:pPr>
            <a:endParaRPr lang="en-US" altLang="en-US" b="1" dirty="0">
              <a:solidFill>
                <a:srgbClr val="7F7F7F"/>
              </a:solidFill>
              <a:cs typeface="Arial" panose="020B0604020202020204" pitchFamily="34" charset="0"/>
            </a:endParaRPr>
          </a:p>
        </p:txBody>
      </p:sp>
      <p:sp>
        <p:nvSpPr>
          <p:cNvPr id="33795" name="Прямокутник 1"/>
          <p:cNvSpPr>
            <a:spLocks noChangeArrowheads="1"/>
          </p:cNvSpPr>
          <p:nvPr/>
        </p:nvSpPr>
        <p:spPr bwMode="auto">
          <a:xfrm>
            <a:off x="1258888" y="-26988"/>
            <a:ext cx="77057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7F7F7F"/>
                </a:solidFill>
                <a:latin typeface="PF Square Sans Pro"/>
              </a:rPr>
              <a:t>U-LEAD </a:t>
            </a:r>
            <a:r>
              <a:rPr lang="uk-UA" altLang="en-US" b="1" dirty="0">
                <a:solidFill>
                  <a:srgbClr val="7F7F7F"/>
                </a:solidFill>
                <a:latin typeface="PF Square Sans Pro"/>
              </a:rPr>
              <a:t>з Європою</a:t>
            </a:r>
            <a:r>
              <a:rPr lang="en-US" altLang="en-US" b="1" dirty="0">
                <a:solidFill>
                  <a:srgbClr val="7F7F7F"/>
                </a:solidFill>
                <a:latin typeface="PF Square Sans Pro"/>
              </a:rPr>
              <a:t>: </a:t>
            </a:r>
            <a:endParaRPr lang="uk-UA" altLang="en-US" b="1" dirty="0">
              <a:solidFill>
                <a:srgbClr val="7F7F7F"/>
              </a:solidFill>
              <a:latin typeface="PF Square Sans Pro"/>
            </a:endParaRPr>
          </a:p>
          <a:p>
            <a:pPr eaLnBrk="1" hangingPunct="1"/>
            <a:r>
              <a:rPr lang="uk-UA" altLang="en-US" b="1" dirty="0">
                <a:solidFill>
                  <a:srgbClr val="7F7F7F"/>
                </a:solidFill>
                <a:latin typeface="PF Square Sans Pro"/>
              </a:rPr>
              <a:t>Програма </a:t>
            </a:r>
            <a:r>
              <a:rPr lang="ru-RU" altLang="en-US" b="1" dirty="0">
                <a:solidFill>
                  <a:srgbClr val="7F7F7F"/>
                </a:solidFill>
                <a:latin typeface="PF Square Sans Pro"/>
              </a:rPr>
              <a:t>для </a:t>
            </a:r>
            <a:r>
              <a:rPr lang="ru-RU" altLang="en-US" b="1" dirty="0" err="1">
                <a:solidFill>
                  <a:srgbClr val="7F7F7F"/>
                </a:solidFill>
                <a:latin typeface="PF Square Sans Pro"/>
              </a:rPr>
              <a:t>України</a:t>
            </a:r>
            <a:r>
              <a:rPr lang="ru-RU" altLang="en-US" b="1" dirty="0">
                <a:solidFill>
                  <a:srgbClr val="7F7F7F"/>
                </a:solidFill>
                <a:latin typeface="PF Square Sans Pro"/>
              </a:rPr>
              <a:t> з </a:t>
            </a:r>
            <a:r>
              <a:rPr lang="ru-RU" altLang="en-US" b="1" dirty="0" err="1">
                <a:solidFill>
                  <a:srgbClr val="7F7F7F"/>
                </a:solidFill>
                <a:latin typeface="PF Square Sans Pro"/>
              </a:rPr>
              <a:t>розширення</a:t>
            </a:r>
            <a:r>
              <a:rPr lang="ru-RU" altLang="en-US" b="1" dirty="0">
                <a:solidFill>
                  <a:srgbClr val="7F7F7F"/>
                </a:solidFill>
                <a:latin typeface="PF Square Sans Pro"/>
              </a:rPr>
              <a:t> прав і </a:t>
            </a:r>
            <a:r>
              <a:rPr lang="ru-RU" altLang="en-US" b="1" dirty="0" err="1">
                <a:solidFill>
                  <a:srgbClr val="7F7F7F"/>
                </a:solidFill>
                <a:latin typeface="PF Square Sans Pro"/>
              </a:rPr>
              <a:t>можливостей</a:t>
            </a:r>
            <a:r>
              <a:rPr lang="ru-RU" altLang="en-US" b="1" dirty="0">
                <a:solidFill>
                  <a:srgbClr val="7F7F7F"/>
                </a:solidFill>
                <a:latin typeface="PF Square Sans Pro"/>
              </a:rPr>
              <a:t> </a:t>
            </a:r>
            <a:br>
              <a:rPr lang="en-US" altLang="en-US" b="1" dirty="0">
                <a:solidFill>
                  <a:srgbClr val="7F7F7F"/>
                </a:solidFill>
                <a:latin typeface="PF Square Sans Pro"/>
              </a:rPr>
            </a:br>
            <a:r>
              <a:rPr lang="ru-RU" altLang="en-US" b="1" dirty="0">
                <a:solidFill>
                  <a:srgbClr val="7F7F7F"/>
                </a:solidFill>
                <a:latin typeface="PF Square Sans Pro"/>
              </a:rPr>
              <a:t>на </a:t>
            </a:r>
            <a:r>
              <a:rPr lang="ru-RU" altLang="en-US" b="1" dirty="0" err="1">
                <a:solidFill>
                  <a:srgbClr val="7F7F7F"/>
                </a:solidFill>
                <a:latin typeface="PF Square Sans Pro"/>
              </a:rPr>
              <a:t>місцевому</a:t>
            </a:r>
            <a:r>
              <a:rPr lang="ru-RU" altLang="en-US" b="1" dirty="0">
                <a:solidFill>
                  <a:srgbClr val="7F7F7F"/>
                </a:solidFill>
                <a:latin typeface="PF Square Sans Pro"/>
              </a:rPr>
              <a:t> </a:t>
            </a:r>
            <a:r>
              <a:rPr lang="ru-RU" altLang="en-US" b="1" dirty="0" err="1">
                <a:solidFill>
                  <a:srgbClr val="7F7F7F"/>
                </a:solidFill>
                <a:latin typeface="PF Square Sans Pro"/>
              </a:rPr>
              <a:t>рівні</a:t>
            </a:r>
            <a:r>
              <a:rPr lang="ru-RU" altLang="en-US" b="1" dirty="0">
                <a:solidFill>
                  <a:srgbClr val="7F7F7F"/>
                </a:solidFill>
                <a:latin typeface="PF Square Sans Pro"/>
              </a:rPr>
              <a:t>, </a:t>
            </a:r>
            <a:r>
              <a:rPr lang="ru-RU" altLang="en-US" b="1" dirty="0" err="1">
                <a:solidFill>
                  <a:srgbClr val="7F7F7F"/>
                </a:solidFill>
                <a:latin typeface="PF Square Sans Pro"/>
              </a:rPr>
              <a:t>підзвітності</a:t>
            </a:r>
            <a:r>
              <a:rPr lang="ru-RU" altLang="en-US" b="1" dirty="0">
                <a:solidFill>
                  <a:srgbClr val="7F7F7F"/>
                </a:solidFill>
                <a:latin typeface="PF Square Sans Pro"/>
              </a:rPr>
              <a:t> та </a:t>
            </a:r>
            <a:r>
              <a:rPr lang="ru-RU" altLang="en-US" b="1" dirty="0" err="1">
                <a:solidFill>
                  <a:srgbClr val="7F7F7F"/>
                </a:solidFill>
                <a:latin typeface="PF Square Sans Pro"/>
              </a:rPr>
              <a:t>розвитку</a:t>
            </a:r>
            <a:endParaRPr lang="ru-RU" altLang="en-US" b="1" dirty="0">
              <a:solidFill>
                <a:srgbClr val="7F7F7F"/>
              </a:solidFill>
              <a:latin typeface="PF Square Sans Pro"/>
            </a:endParaRPr>
          </a:p>
        </p:txBody>
      </p:sp>
    </p:spTree>
    <p:extLst>
      <p:ext uri="{BB962C8B-B14F-4D97-AF65-F5344CB8AC3E}">
        <p14:creationId xmlns:p14="http://schemas.microsoft.com/office/powerpoint/2010/main" val="54527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idx="1"/>
          </p:nvPr>
        </p:nvSpPr>
        <p:spPr>
          <a:xfrm>
            <a:off x="468086" y="1099457"/>
            <a:ext cx="8229600" cy="4525963"/>
          </a:xfrm>
        </p:spPr>
        <p:txBody>
          <a:bodyPr rtlCol="0">
            <a:noAutofit/>
          </a:bodyPr>
          <a:lstStyle/>
          <a:p>
            <a:pPr fontAlgn="auto">
              <a:spcAft>
                <a:spcPts val="0"/>
              </a:spcAft>
              <a:defRPr/>
            </a:pPr>
            <a:r>
              <a:rPr lang="uk-UA" sz="3200" dirty="0"/>
              <a:t>У гібридній війні проти України, Росія використовує сьогодні </a:t>
            </a:r>
            <a:r>
              <a:rPr lang="uk-UA" sz="3200" dirty="0" err="1"/>
              <a:t>незгуртованість</a:t>
            </a:r>
            <a:r>
              <a:rPr lang="uk-UA" sz="3200" dirty="0"/>
              <a:t> українського простору, суттєві міжрегіональні відмінності, в першу чергу </a:t>
            </a:r>
            <a:r>
              <a:rPr lang="uk-UA" sz="3200" dirty="0" err="1"/>
              <a:t>мовні</a:t>
            </a:r>
            <a:r>
              <a:rPr lang="uk-UA" sz="3200" dirty="0"/>
              <a:t> та психологічно </a:t>
            </a:r>
            <a:r>
              <a:rPr lang="uk-UA" sz="3200" dirty="0" err="1"/>
              <a:t>орієнтаційні</a:t>
            </a:r>
            <a:r>
              <a:rPr lang="uk-UA" sz="3200" dirty="0"/>
              <a:t>. Новим плацдармом у такій війні може стати факт </a:t>
            </a:r>
            <a:r>
              <a:rPr lang="uk-UA" sz="3200" dirty="0" err="1"/>
              <a:t>неінтегрованості</a:t>
            </a:r>
            <a:r>
              <a:rPr lang="uk-UA" sz="3200" dirty="0"/>
              <a:t> в український простір національних меншин у місцях компактного проживання.</a:t>
            </a:r>
          </a:p>
          <a:p>
            <a:pPr marL="0" indent="0" algn="ctr" fontAlgn="auto">
              <a:spcAft>
                <a:spcPts val="0"/>
              </a:spcAft>
              <a:buNone/>
              <a:defRPr/>
            </a:pPr>
            <a:r>
              <a:rPr lang="uk-UA" sz="2700" b="1" dirty="0">
                <a:solidFill>
                  <a:schemeClr val="tx1">
                    <a:tint val="75000"/>
                  </a:schemeClr>
                </a:solidFill>
                <a:latin typeface="+mn-lt"/>
              </a:rPr>
              <a:t>Згуртованість українського простору має стати головним завданням внутрішньої політики держави і відповідно її державної регіональної політики. </a:t>
            </a:r>
          </a:p>
        </p:txBody>
      </p:sp>
      <p:sp>
        <p:nvSpPr>
          <p:cNvPr id="4" name="Заголовок 3"/>
          <p:cNvSpPr>
            <a:spLocks noGrp="1"/>
          </p:cNvSpPr>
          <p:nvPr>
            <p:ph type="title"/>
          </p:nvPr>
        </p:nvSpPr>
        <p:spPr>
          <a:prstGeom prst="rect">
            <a:avLst/>
          </a:prstGeom>
        </p:spPr>
        <p:txBody>
          <a:bodyPr rtlCol="0">
            <a:normAutofit/>
          </a:bodyPr>
          <a:lstStyle/>
          <a:p>
            <a:pPr fontAlgn="auto">
              <a:spcAft>
                <a:spcPts val="0"/>
              </a:spcAft>
              <a:defRPr/>
            </a:pPr>
            <a:endParaRPr lang="uk-UA" dirty="0"/>
          </a:p>
        </p:txBody>
      </p:sp>
    </p:spTree>
    <p:extLst>
      <p:ext uri="{BB962C8B-B14F-4D97-AF65-F5344CB8AC3E}">
        <p14:creationId xmlns:p14="http://schemas.microsoft.com/office/powerpoint/2010/main" val="15296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130693" y="120587"/>
            <a:ext cx="6696744" cy="533803"/>
          </a:xfrm>
        </p:spPr>
        <p:txBody>
          <a:bodyPr>
            <a:normAutofit/>
          </a:bodyPr>
          <a:lstStyle/>
          <a:p>
            <a:r>
              <a:rPr lang="uk-UA" altLang="en-US" sz="2800" dirty="0"/>
              <a:t>Крок вперед</a:t>
            </a:r>
          </a:p>
        </p:txBody>
      </p:sp>
      <p:sp>
        <p:nvSpPr>
          <p:cNvPr id="3" name="Содержимое 2"/>
          <p:cNvSpPr>
            <a:spLocks noGrp="1"/>
          </p:cNvSpPr>
          <p:nvPr>
            <p:ph idx="1"/>
          </p:nvPr>
        </p:nvSpPr>
        <p:spPr>
          <a:xfrm>
            <a:off x="364265" y="1055914"/>
            <a:ext cx="8229600" cy="5375049"/>
          </a:xfrm>
        </p:spPr>
        <p:txBody>
          <a:bodyPr rtlCol="0">
            <a:normAutofit lnSpcReduction="10000"/>
          </a:bodyPr>
          <a:lstStyle/>
          <a:p>
            <a:pPr fontAlgn="auto">
              <a:spcAft>
                <a:spcPts val="0"/>
              </a:spcAft>
              <a:defRPr/>
            </a:pPr>
            <a:r>
              <a:rPr lang="uk-UA" dirty="0"/>
              <a:t> з 2014-15 років відбулись зміни підходів до регіонального розвитку, а питання формування єдиного загальноукраїнського простору чи не вперше знайшло відображення у стратегічному документі – ДСРР-2020. </a:t>
            </a:r>
          </a:p>
          <a:p>
            <a:pPr fontAlgn="auto">
              <a:spcAft>
                <a:spcPts val="0"/>
              </a:spcAft>
              <a:defRPr/>
            </a:pPr>
            <a:r>
              <a:rPr lang="uk-UA" dirty="0"/>
              <a:t>Прийняття  Закону «Про засади державної регіональної політики» та внесення до Бюджетного кодексу України статті 24-1, про  Державний фонд регіонального розвитку для фінансування проектів регіонального розвитку в регіонах, давало шанс на створення в Україні цілісного набору планувальних та фінансових документів для регіонального розвитку як частини внутрішньої політики держави.</a:t>
            </a:r>
          </a:p>
          <a:p>
            <a:pPr fontAlgn="auto">
              <a:spcAft>
                <a:spcPts val="0"/>
              </a:spcAft>
              <a:defRPr/>
            </a:pPr>
            <a:endParaRPr lang="uk-UA" dirty="0"/>
          </a:p>
          <a:p>
            <a:pPr fontAlgn="auto">
              <a:spcAft>
                <a:spcPts val="0"/>
              </a:spcAft>
              <a:defRPr/>
            </a:pPr>
            <a:endParaRPr lang="uk-UA" dirty="0"/>
          </a:p>
        </p:txBody>
      </p:sp>
    </p:spTree>
    <p:extLst>
      <p:ext uri="{BB962C8B-B14F-4D97-AF65-F5344CB8AC3E}">
        <p14:creationId xmlns:p14="http://schemas.microsoft.com/office/powerpoint/2010/main" val="188650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normAutofit fontScale="90000"/>
          </a:bodyPr>
          <a:lstStyle/>
          <a:p>
            <a:r>
              <a:rPr lang="ru-RU" altLang="ru-RU" sz="2800"/>
              <a:t>Система документів для регіонального розвитку</a:t>
            </a:r>
          </a:p>
        </p:txBody>
      </p:sp>
      <p:sp>
        <p:nvSpPr>
          <p:cNvPr id="3" name="Содержимое 2"/>
          <p:cNvSpPr>
            <a:spLocks noGrp="1"/>
          </p:cNvSpPr>
          <p:nvPr>
            <p:ph idx="1"/>
          </p:nvPr>
        </p:nvSpPr>
        <p:spPr>
          <a:xfrm>
            <a:off x="457200" y="1208314"/>
            <a:ext cx="8229600" cy="4917849"/>
          </a:xfrm>
        </p:spPr>
        <p:txBody>
          <a:bodyPr rtlCol="0">
            <a:normAutofit lnSpcReduction="10000"/>
          </a:bodyPr>
          <a:lstStyle/>
          <a:p>
            <a:pPr fontAlgn="auto">
              <a:spcAft>
                <a:spcPts val="0"/>
              </a:spcAft>
              <a:defRPr/>
            </a:pPr>
            <a:r>
              <a:rPr lang="uk-UA" dirty="0"/>
              <a:t> До документів, що визначають державну регіональну політику, належать:</a:t>
            </a:r>
          </a:p>
          <a:p>
            <a:pPr fontAlgn="auto">
              <a:spcAft>
                <a:spcPts val="0"/>
              </a:spcAft>
              <a:defRPr/>
            </a:pPr>
            <a:r>
              <a:rPr lang="uk-UA" dirty="0"/>
              <a:t>1) Державна стратегія регіонального розвитку України;</a:t>
            </a:r>
          </a:p>
          <a:p>
            <a:pPr fontAlgn="auto">
              <a:spcAft>
                <a:spcPts val="0"/>
              </a:spcAft>
              <a:defRPr/>
            </a:pPr>
            <a:r>
              <a:rPr lang="uk-UA" dirty="0"/>
              <a:t>2) План заходів з реалізації Державної стратегії регіонального розвитку України;</a:t>
            </a:r>
          </a:p>
          <a:p>
            <a:pPr fontAlgn="auto">
              <a:spcAft>
                <a:spcPts val="0"/>
              </a:spcAft>
              <a:defRPr/>
            </a:pPr>
            <a:r>
              <a:rPr lang="uk-UA" dirty="0"/>
              <a:t>3) регіональні стратегії розвитку;</a:t>
            </a:r>
          </a:p>
          <a:p>
            <a:pPr fontAlgn="auto">
              <a:spcAft>
                <a:spcPts val="0"/>
              </a:spcAft>
              <a:defRPr/>
            </a:pPr>
            <a:r>
              <a:rPr lang="uk-UA" dirty="0"/>
              <a:t>4) плани заходів з реалізації регіональних стратегій розвитку;</a:t>
            </a:r>
          </a:p>
          <a:p>
            <a:pPr fontAlgn="auto">
              <a:spcAft>
                <a:spcPts val="0"/>
              </a:spcAft>
              <a:defRPr/>
            </a:pPr>
            <a:r>
              <a:rPr lang="uk-UA" dirty="0"/>
              <a:t>5) інвестиційні програми (проекти), спрямовані на розвиток регіонів.</a:t>
            </a:r>
          </a:p>
          <a:p>
            <a:pPr fontAlgn="auto">
              <a:spcAft>
                <a:spcPts val="0"/>
              </a:spcAft>
              <a:defRPr/>
            </a:pPr>
            <a:endParaRPr lang="uk-UA" dirty="0"/>
          </a:p>
        </p:txBody>
      </p:sp>
    </p:spTree>
    <p:extLst>
      <p:ext uri="{BB962C8B-B14F-4D97-AF65-F5344CB8AC3E}">
        <p14:creationId xmlns:p14="http://schemas.microsoft.com/office/powerpoint/2010/main" val="302988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
          <p:cNvSpPr>
            <a:spLocks noGrp="1"/>
          </p:cNvSpPr>
          <p:nvPr>
            <p:ph type="ctrTitle"/>
          </p:nvPr>
        </p:nvSpPr>
        <p:spPr/>
        <p:txBody>
          <a:bodyPr/>
          <a:lstStyle/>
          <a:p>
            <a:r>
              <a:rPr lang="uk-UA" altLang="en-US" dirty="0"/>
              <a:t>Європейська система ДРП сформована</a:t>
            </a:r>
          </a:p>
        </p:txBody>
      </p:sp>
      <p:sp>
        <p:nvSpPr>
          <p:cNvPr id="5" name="Подзаголовок 4"/>
          <p:cNvSpPr>
            <a:spLocks noGrp="1"/>
          </p:cNvSpPr>
          <p:nvPr>
            <p:ph type="subTitle" idx="1"/>
          </p:nvPr>
        </p:nvSpPr>
        <p:spPr/>
        <p:txBody>
          <a:bodyPr rtlCol="0">
            <a:normAutofit/>
          </a:bodyPr>
          <a:lstStyle/>
          <a:p>
            <a:pPr fontAlgn="auto">
              <a:spcAft>
                <a:spcPts val="0"/>
              </a:spcAft>
              <a:defRPr/>
            </a:pPr>
            <a:r>
              <a:rPr lang="uk-UA" sz="3600" dirty="0"/>
              <a:t>А чи діє?</a:t>
            </a:r>
          </a:p>
        </p:txBody>
      </p:sp>
    </p:spTree>
    <p:extLst>
      <p:ext uri="{BB962C8B-B14F-4D97-AF65-F5344CB8AC3E}">
        <p14:creationId xmlns:p14="http://schemas.microsoft.com/office/powerpoint/2010/main" val="164251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rtlCol="0">
            <a:normAutofit/>
          </a:bodyPr>
          <a:lstStyle/>
          <a:p>
            <a:pPr fontAlgn="auto">
              <a:spcAft>
                <a:spcPts val="0"/>
              </a:spcAft>
              <a:defRPr/>
            </a:pPr>
            <a:r>
              <a:rPr lang="uk-UA" dirty="0"/>
              <a:t>Прогнозний та реальний ДФРР (2016-2017)</a:t>
            </a:r>
          </a:p>
        </p:txBody>
      </p:sp>
      <p:graphicFrame>
        <p:nvGraphicFramePr>
          <p:cNvPr id="1026" name="Содержимое 10"/>
          <p:cNvGraphicFramePr>
            <a:graphicFrameLocks noGrp="1"/>
          </p:cNvGraphicFramePr>
          <p:nvPr>
            <p:ph idx="1"/>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6157" r:id="rId3" imgW="8230313" imgH="4523624" progId="Excel.Chart.8">
                  <p:embed/>
                </p:oleObj>
              </mc:Choice>
              <mc:Fallback>
                <p:oleObj r:id="rId3" imgW="8230313" imgH="452362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527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75015"/>
            <a:ext cx="7414592" cy="533803"/>
          </a:xfrm>
        </p:spPr>
        <p:txBody>
          <a:bodyPr rtlCol="0">
            <a:noAutofit/>
          </a:bodyPr>
          <a:lstStyle/>
          <a:p>
            <a:pPr fontAlgn="auto">
              <a:spcAft>
                <a:spcPts val="0"/>
              </a:spcAft>
              <a:defRPr/>
            </a:pPr>
            <a:r>
              <a:rPr lang="uk-UA" sz="2400" dirty="0" err="1"/>
              <a:t>Розвиткових</a:t>
            </a:r>
            <a:r>
              <a:rPr lang="uk-UA" sz="2400" dirty="0"/>
              <a:t> проектів  за кошти ДФРР майже не фінансується, за винятком можливо кількох: Тростянець</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0750" y="1412875"/>
            <a:ext cx="7302500" cy="4525963"/>
          </a:xfrm>
          <a:noFill/>
        </p:spPr>
      </p:pic>
    </p:spTree>
    <p:extLst>
      <p:ext uri="{BB962C8B-B14F-4D97-AF65-F5344CB8AC3E}">
        <p14:creationId xmlns:p14="http://schemas.microsoft.com/office/powerpoint/2010/main" val="22664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uk-UA" altLang="en-US"/>
              <a:t>Ситуація сьогодні/виклики</a:t>
            </a:r>
          </a:p>
        </p:txBody>
      </p:sp>
      <p:sp>
        <p:nvSpPr>
          <p:cNvPr id="9219" name="Содержимое 2"/>
          <p:cNvSpPr>
            <a:spLocks noGrp="1"/>
          </p:cNvSpPr>
          <p:nvPr>
            <p:ph idx="1"/>
          </p:nvPr>
        </p:nvSpPr>
        <p:spPr>
          <a:xfrm>
            <a:off x="489857" y="1164772"/>
            <a:ext cx="8229600" cy="4525963"/>
          </a:xfrm>
        </p:spPr>
        <p:txBody>
          <a:bodyPr rtlCol="0">
            <a:noAutofit/>
          </a:bodyPr>
          <a:lstStyle/>
          <a:p>
            <a:pPr fontAlgn="auto">
              <a:spcAft>
                <a:spcPts val="0"/>
              </a:spcAft>
              <a:defRPr/>
            </a:pPr>
            <a:r>
              <a:rPr lang="uk-UA" sz="2400" dirty="0"/>
              <a:t>Війна, людські та економічні втрати.</a:t>
            </a:r>
          </a:p>
          <a:p>
            <a:pPr fontAlgn="auto">
              <a:spcAft>
                <a:spcPts val="0"/>
              </a:spcAft>
              <a:defRPr/>
            </a:pPr>
            <a:r>
              <a:rPr lang="uk-UA" sz="2400" dirty="0"/>
              <a:t>Втрачено понад 10% території та населення.</a:t>
            </a:r>
          </a:p>
          <a:p>
            <a:pPr fontAlgn="auto">
              <a:spcAft>
                <a:spcPts val="0"/>
              </a:spcAft>
              <a:defRPr/>
            </a:pPr>
            <a:r>
              <a:rPr lang="uk-UA" sz="2400" dirty="0"/>
              <a:t>Витрати на оборону зросли в тричі.</a:t>
            </a:r>
          </a:p>
          <a:p>
            <a:pPr fontAlgn="auto">
              <a:spcAft>
                <a:spcPts val="0"/>
              </a:spcAft>
              <a:defRPr/>
            </a:pPr>
            <a:r>
              <a:rPr lang="uk-UA" sz="2400" dirty="0"/>
              <a:t>Втрачено ринок та транзит через Росію.</a:t>
            </a:r>
          </a:p>
          <a:p>
            <a:pPr fontAlgn="auto">
              <a:spcAft>
                <a:spcPts val="0"/>
              </a:spcAft>
              <a:defRPr/>
            </a:pPr>
            <a:r>
              <a:rPr lang="uk-UA" sz="2400" dirty="0"/>
              <a:t>Близько 1,8 </a:t>
            </a:r>
            <a:r>
              <a:rPr lang="uk-UA" sz="2400" dirty="0" err="1"/>
              <a:t>млн</a:t>
            </a:r>
            <a:r>
              <a:rPr lang="uk-UA" sz="2400" dirty="0"/>
              <a:t> внутрішньо переміщених осіб.</a:t>
            </a:r>
          </a:p>
          <a:p>
            <a:pPr fontAlgn="auto">
              <a:spcAft>
                <a:spcPts val="0"/>
              </a:spcAft>
              <a:defRPr/>
            </a:pPr>
            <a:r>
              <a:rPr lang="uk-UA" sz="2400" dirty="0"/>
              <a:t>Прикордонні до РФ райони втратили інвестиційну привабливість взагалі.</a:t>
            </a:r>
          </a:p>
          <a:p>
            <a:pPr fontAlgn="auto">
              <a:spcAft>
                <a:spcPts val="0"/>
              </a:spcAft>
              <a:defRPr/>
            </a:pPr>
            <a:r>
              <a:rPr lang="uk-UA" sz="2400" dirty="0"/>
              <a:t>Спроби посилити політичну нестабільність, яка послаблює державу.</a:t>
            </a:r>
          </a:p>
          <a:p>
            <a:pPr fontAlgn="auto">
              <a:spcAft>
                <a:spcPts val="0"/>
              </a:spcAft>
              <a:defRPr/>
            </a:pPr>
            <a:r>
              <a:rPr lang="uk-UA" sz="2400" dirty="0"/>
              <a:t>Спроба повернутись до ручного режиму фінансування РР</a:t>
            </a:r>
          </a:p>
          <a:p>
            <a:pPr fontAlgn="auto">
              <a:spcAft>
                <a:spcPts val="0"/>
              </a:spcAft>
              <a:defRPr/>
            </a:pPr>
            <a:r>
              <a:rPr lang="uk-UA" sz="2400" dirty="0"/>
              <a:t>Не гармонізоване законодавство у сфері ДРП і відсутність координації різних проектів ЦОВВ в регіонах.</a:t>
            </a:r>
          </a:p>
        </p:txBody>
      </p:sp>
    </p:spTree>
    <p:extLst>
      <p:ext uri="{BB962C8B-B14F-4D97-AF65-F5344CB8AC3E}">
        <p14:creationId xmlns:p14="http://schemas.microsoft.com/office/powerpoint/2010/main" val="1864345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master">
  <a:themeElements>
    <a:clrScheme name="pag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ge master">
      <a:majorFont>
        <a:latin typeface="Myriad Pro Black"/>
        <a:ea typeface=""/>
        <a:cs typeface=""/>
      </a:majorFont>
      <a:minorFont>
        <a:latin typeface="Myriad Pro Black Semi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bg1"/>
            </a:solidFill>
            <a:effectLst/>
            <a:latin typeface="Myriad Pro Ligh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bg1"/>
            </a:solidFill>
            <a:effectLst/>
            <a:latin typeface="Myriad Pro Light" pitchFamily="34" charset="0"/>
          </a:defRPr>
        </a:defPPr>
      </a:lstStyle>
    </a:lnDef>
  </a:objectDefaults>
  <a:extraClrSchemeLst>
    <a:extraClrScheme>
      <a:clrScheme name="pag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g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g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g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g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g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g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g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g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g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g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g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Char char="•"/>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134095"/>
        </a:dk2>
        <a:lt2>
          <a:srgbClr val="AC007C"/>
        </a:lt2>
        <a:accent1>
          <a:srgbClr val="2FAEE0"/>
        </a:accent1>
        <a:accent2>
          <a:srgbClr val="F5A803"/>
        </a:accent2>
        <a:accent3>
          <a:srgbClr val="FFFFFF"/>
        </a:accent3>
        <a:accent4>
          <a:srgbClr val="000000"/>
        </a:accent4>
        <a:accent5>
          <a:srgbClr val="ADD3ED"/>
        </a:accent5>
        <a:accent6>
          <a:srgbClr val="DE9802"/>
        </a:accent6>
        <a:hlink>
          <a:srgbClr val="27859C"/>
        </a:hlink>
        <a:folHlink>
          <a:srgbClr val="A3C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5005</TotalTime>
  <Words>1118</Words>
  <Application>Microsoft Office PowerPoint</Application>
  <PresentationFormat>Экран (4:3)</PresentationFormat>
  <Paragraphs>98</Paragraphs>
  <Slides>22</Slides>
  <Notes>0</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3</vt:i4>
      </vt:variant>
      <vt:variant>
        <vt:lpstr>Внедренные серверы OLE</vt:lpstr>
      </vt:variant>
      <vt:variant>
        <vt:i4>1</vt:i4>
      </vt:variant>
      <vt:variant>
        <vt:lpstr>Заголовки слайдов</vt:lpstr>
      </vt:variant>
      <vt:variant>
        <vt:i4>22</vt:i4>
      </vt:variant>
    </vt:vector>
  </HeadingPairs>
  <TitlesOfParts>
    <vt:vector size="36" baseType="lpstr">
      <vt:lpstr>Arial</vt:lpstr>
      <vt:lpstr>Calibri</vt:lpstr>
      <vt:lpstr>Calibri Light</vt:lpstr>
      <vt:lpstr>Myriad Pro</vt:lpstr>
      <vt:lpstr>Myriad Pro Black</vt:lpstr>
      <vt:lpstr>Myriad Pro Black SemiCond</vt:lpstr>
      <vt:lpstr>Myriad Pro Light</vt:lpstr>
      <vt:lpstr>Myriad Pro Light Cond</vt:lpstr>
      <vt:lpstr>PF Square Sans Pro</vt:lpstr>
      <vt:lpstr>Verdana</vt:lpstr>
      <vt:lpstr>Office Theme</vt:lpstr>
      <vt:lpstr>page master</vt:lpstr>
      <vt:lpstr>1_Default Design</vt:lpstr>
      <vt:lpstr>Microsoft Excel Chart</vt:lpstr>
      <vt:lpstr>Презентация PowerPoint</vt:lpstr>
      <vt:lpstr>Замість вступу (більш детально в аналітичній записці)</vt:lpstr>
      <vt:lpstr>Презентация PowerPoint</vt:lpstr>
      <vt:lpstr>Крок вперед</vt:lpstr>
      <vt:lpstr>Система документів для регіонального розвитку</vt:lpstr>
      <vt:lpstr>Європейська система ДРП сформована</vt:lpstr>
      <vt:lpstr>Прогнозний та реальний ДФРР (2016-2017)</vt:lpstr>
      <vt:lpstr>Розвиткових проектів  за кошти ДФРР майже не фінансується, за винятком можливо кількох: Тростянець</vt:lpstr>
      <vt:lpstr>Ситуація сьогодні/виклики</vt:lpstr>
      <vt:lpstr>Конкуруючі закони</vt:lpstr>
      <vt:lpstr>Конкуруючі системи фінансування 2017 рік – ДФРР та субвенція на СЕР окремих територій</vt:lpstr>
      <vt:lpstr>Ключові суперечності</vt:lpstr>
      <vt:lpstr>Сільські території із низькою щільністю населення</vt:lpstr>
      <vt:lpstr>Сумні приклади</vt:lpstr>
      <vt:lpstr>Презентация PowerPoint</vt:lpstr>
      <vt:lpstr>Як виміряти “депресивність”?</vt:lpstr>
      <vt:lpstr> Ідеологія гармонізації законодавства для ДРП </vt:lpstr>
      <vt:lpstr>Новий зміст угоди про РР</vt:lpstr>
      <vt:lpstr>Нова типізація територій з особливими проблемами розвитку</vt:lpstr>
      <vt:lpstr>Статус визначається на регіональному та національному рівнях</vt:lpstr>
      <vt:lpstr>Що варто зробити першочергово?</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Yuri</dc:creator>
  <cp:lastModifiedBy>DAA</cp:lastModifiedBy>
  <cp:revision>155</cp:revision>
  <cp:lastPrinted>2016-07-13T14:13:02Z</cp:lastPrinted>
  <dcterms:created xsi:type="dcterms:W3CDTF">2014-05-30T17:39:18Z</dcterms:created>
  <dcterms:modified xsi:type="dcterms:W3CDTF">2017-11-16T09:56:05Z</dcterms:modified>
</cp:coreProperties>
</file>